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8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0"/>
    <p:restoredTop sz="91804"/>
  </p:normalViewPr>
  <p:slideViewPr>
    <p:cSldViewPr snapToGrid="0">
      <p:cViewPr varScale="1">
        <p:scale>
          <a:sx n="115" d="100"/>
          <a:sy n="115" d="100"/>
        </p:scale>
        <p:origin x="400" y="2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F3C838D-8918-4330-9C6C-D9A316A394D0}" type="datetime1">
              <a:rPr lang="ko-KR" altLang="en-US"/>
              <a:pPr lvl="0">
                <a:defRPr/>
              </a:pPr>
              <a:t>2021. 6. 27.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7538B876-4158-4461-8744-A60B6FA6D68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>
              <a:latin typeface="Arial"/>
              <a:ea typeface="맑은 고딕"/>
              <a:cs typeface="Times New Roman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92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마스터 2 레이아웃 10 형태 1"/>
          <p:cNvSpPr>
            <a:spLocks noGrp="1"/>
          </p:cNvSpPr>
          <p:nvPr>
            <p:ph type="pic" sz="quarter" idx="10"/>
          </p:nvPr>
        </p:nvSpPr>
        <p:spPr>
          <a:xfrm>
            <a:off x="942623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마스터 2 레이아웃 10 형태 2"/>
          <p:cNvSpPr>
            <a:spLocks noGrp="1"/>
          </p:cNvSpPr>
          <p:nvPr>
            <p:ph type="pic" sz="quarter" idx="11"/>
          </p:nvPr>
        </p:nvSpPr>
        <p:spPr>
          <a:xfrm>
            <a:off x="3674533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마스터 2 레이아웃 10 형태 3"/>
          <p:cNvSpPr>
            <a:spLocks noGrp="1"/>
          </p:cNvSpPr>
          <p:nvPr>
            <p:ph type="pic" sz="quarter" idx="12"/>
          </p:nvPr>
        </p:nvSpPr>
        <p:spPr>
          <a:xfrm>
            <a:off x="6406444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마스터 2 레이아웃 10 형태 4"/>
          <p:cNvSpPr>
            <a:spLocks noGrp="1"/>
          </p:cNvSpPr>
          <p:nvPr>
            <p:ph type="pic" sz="quarter" idx="13"/>
          </p:nvPr>
        </p:nvSpPr>
        <p:spPr>
          <a:xfrm>
            <a:off x="9138355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11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2 형태 1"/>
          <p:cNvSpPr>
            <a:spLocks noGrp="1"/>
          </p:cNvSpPr>
          <p:nvPr>
            <p:ph type="pic" sz="quarter" idx="10"/>
          </p:nvPr>
        </p:nvSpPr>
        <p:spPr>
          <a:xfrm>
            <a:off x="6813550" y="0"/>
            <a:ext cx="5378450" cy="6858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마스터 2 레이아웃 2 형태 2"/>
          <p:cNvSpPr/>
          <p:nvPr userDrawn="1"/>
        </p:nvSpPr>
        <p:spPr>
          <a:xfrm>
            <a:off x="-1072691" y="3392024"/>
            <a:ext cx="4271519" cy="4271519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65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3 형태 1"/>
          <p:cNvSpPr>
            <a:spLocks noGrp="1"/>
          </p:cNvSpPr>
          <p:nvPr>
            <p:ph type="pic" sz="quarter" idx="10"/>
          </p:nvPr>
        </p:nvSpPr>
        <p:spPr>
          <a:xfrm>
            <a:off x="14351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마스터 2 레이아웃 3 형태 2"/>
          <p:cNvSpPr>
            <a:spLocks noGrp="1"/>
          </p:cNvSpPr>
          <p:nvPr>
            <p:ph type="pic" sz="quarter" idx="11"/>
          </p:nvPr>
        </p:nvSpPr>
        <p:spPr>
          <a:xfrm>
            <a:off x="50052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마스터 2 레이아웃 3 형태 3"/>
          <p:cNvSpPr>
            <a:spLocks noGrp="1"/>
          </p:cNvSpPr>
          <p:nvPr>
            <p:ph type="pic" sz="quarter" idx="12"/>
          </p:nvPr>
        </p:nvSpPr>
        <p:spPr>
          <a:xfrm>
            <a:off x="85753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3" name="마스터 2 레이아웃 3 형태 4"/>
          <p:cNvSpPr/>
          <p:nvPr userDrawn="1"/>
        </p:nvSpPr>
        <p:spPr>
          <a:xfrm>
            <a:off x="9347200" y="4251700"/>
            <a:ext cx="3454400" cy="34544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4" name="마스터 2 레이아웃 3 형태 5"/>
          <p:cNvSpPr/>
          <p:nvPr userDrawn="1"/>
        </p:nvSpPr>
        <p:spPr>
          <a:xfrm>
            <a:off x="10871200" y="2815900"/>
            <a:ext cx="2363600" cy="23636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41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마스터 2 레이아웃 4 형태 1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08663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마스터 2 레이아웃 4 형태 2"/>
          <p:cNvSpPr/>
          <p:nvPr userDrawn="1"/>
        </p:nvSpPr>
        <p:spPr>
          <a:xfrm>
            <a:off x="9779000" y="-635000"/>
            <a:ext cx="3187700" cy="31877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8" name="마스터 2 레이아웃 4 형태 3"/>
          <p:cNvSpPr/>
          <p:nvPr userDrawn="1"/>
        </p:nvSpPr>
        <p:spPr>
          <a:xfrm>
            <a:off x="7410450" y="5156200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9" name="마스터 2 레이아웃 4 형태 4"/>
          <p:cNvSpPr/>
          <p:nvPr userDrawn="1"/>
        </p:nvSpPr>
        <p:spPr>
          <a:xfrm>
            <a:off x="7512050" y="-1803400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1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마스터 2 레이아웃 5 형태 1"/>
          <p:cNvSpPr>
            <a:spLocks noGrp="1"/>
          </p:cNvSpPr>
          <p:nvPr>
            <p:ph type="pic" sz="quarter" idx="10"/>
          </p:nvPr>
        </p:nvSpPr>
        <p:spPr>
          <a:xfrm>
            <a:off x="9474625" y="1113881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마스터 2 레이아웃 5 형태 2"/>
          <p:cNvSpPr>
            <a:spLocks noGrp="1"/>
          </p:cNvSpPr>
          <p:nvPr>
            <p:ph type="pic" sz="quarter" idx="11"/>
          </p:nvPr>
        </p:nvSpPr>
        <p:spPr>
          <a:xfrm>
            <a:off x="6528225" y="-1769019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마스터 2 레이아웃 5 형태 3"/>
          <p:cNvSpPr>
            <a:spLocks noGrp="1"/>
          </p:cNvSpPr>
          <p:nvPr>
            <p:ph type="pic" sz="quarter" idx="13"/>
          </p:nvPr>
        </p:nvSpPr>
        <p:spPr>
          <a:xfrm>
            <a:off x="6528224" y="3996781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마스터 2 레이아웃 5 형태 4"/>
          <p:cNvSpPr/>
          <p:nvPr userDrawn="1"/>
        </p:nvSpPr>
        <p:spPr>
          <a:xfrm>
            <a:off x="-1536700" y="5010150"/>
            <a:ext cx="3695700" cy="36957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1584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6 형태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08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마스터 2 레이아웃 7 형태 1"/>
          <p:cNvGrpSpPr/>
          <p:nvPr userDrawn="1"/>
        </p:nvGrpSpPr>
        <p:grpSpPr>
          <a:xfrm flipH="1">
            <a:off x="8033209" y="4192124"/>
            <a:ext cx="5618843" cy="4271519"/>
            <a:chOff x="-1072691" y="3392024"/>
            <a:chExt cx="5618843" cy="4271519"/>
          </a:xfrm>
        </p:grpSpPr>
        <p:sp>
          <p:nvSpPr>
            <p:cNvPr id="6" name="마스터 2 레이아웃 7 형태 1 그룹 1"/>
            <p:cNvSpPr/>
            <p:nvPr userDrawn="1"/>
          </p:nvSpPr>
          <p:spPr>
            <a:xfrm>
              <a:off x="-1072691" y="3392024"/>
              <a:ext cx="4271519" cy="4271519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마스터 2 레이아웃 7 형태 1 그룹 2"/>
            <p:cNvSpPr/>
            <p:nvPr userDrawn="1"/>
          </p:nvSpPr>
          <p:spPr>
            <a:xfrm>
              <a:off x="2343609" y="5461000"/>
              <a:ext cx="2202543" cy="2202543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375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마스터 2 레이아웃 8 형태 1"/>
          <p:cNvSpPr>
            <a:spLocks noGrp="1"/>
          </p:cNvSpPr>
          <p:nvPr>
            <p:ph type="pic" sz="quarter" idx="10"/>
          </p:nvPr>
        </p:nvSpPr>
        <p:spPr>
          <a:xfrm>
            <a:off x="948266" y="2219015"/>
            <a:ext cx="5017635" cy="18621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마스터 2 레이아웃 8 형태 2"/>
          <p:cNvSpPr>
            <a:spLocks noGrp="1"/>
          </p:cNvSpPr>
          <p:nvPr>
            <p:ph type="pic" sz="quarter" idx="11"/>
          </p:nvPr>
        </p:nvSpPr>
        <p:spPr>
          <a:xfrm>
            <a:off x="5965901" y="2219015"/>
            <a:ext cx="5018400" cy="18621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마스터 2 레이아웃 8 형태 3"/>
          <p:cNvSpPr/>
          <p:nvPr userDrawn="1"/>
        </p:nvSpPr>
        <p:spPr>
          <a:xfrm>
            <a:off x="9540334" y="4442521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8806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9 형태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133725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마스터 2 레이아웃 9 형태 2"/>
          <p:cNvSpPr/>
          <p:nvPr userDrawn="1"/>
        </p:nvSpPr>
        <p:spPr>
          <a:xfrm>
            <a:off x="10285235" y="4718515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9" name="마스터 2 레이아웃 9 형태 3"/>
          <p:cNvSpPr/>
          <p:nvPr userDrawn="1"/>
        </p:nvSpPr>
        <p:spPr>
          <a:xfrm>
            <a:off x="8056385" y="5678635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45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마스터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2 형태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마스터 2 형태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마스터 2 형태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8A5A3-A766-494C-A2DD-D1192920AA1C}" type="datetimeFigureOut">
              <a:rPr lang="zh-CN" altLang="en-US" smtClean="0"/>
              <a:t>2021/6/27</a:t>
            </a:fld>
            <a:endParaRPr lang="zh-CN" altLang="en-US"/>
          </a:p>
        </p:txBody>
      </p:sp>
      <p:sp>
        <p:nvSpPr>
          <p:cNvPr id="5" name="마스터 2 형태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마스터 2 형태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4B677-67D9-4D8F-81B4-3AB19E67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35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tif"/><Relationship Id="rId4" Type="http://schemas.openxmlformats.org/officeDocument/2006/relationships/image" Target="../media/image21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tif"/><Relationship Id="rId4" Type="http://schemas.openxmlformats.org/officeDocument/2006/relationships/image" Target="../media/image20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3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"/><Relationship Id="rId4" Type="http://schemas.openxmlformats.org/officeDocument/2006/relationships/image" Target="../media/image2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tif"/><Relationship Id="rId5" Type="http://schemas.openxmlformats.org/officeDocument/2006/relationships/image" Target="../media/image3.tif"/><Relationship Id="rId4" Type="http://schemas.openxmlformats.org/officeDocument/2006/relationships/image" Target="../media/image2.t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tif"/><Relationship Id="rId4" Type="http://schemas.openxmlformats.org/officeDocument/2006/relationships/image" Target="../media/image2.t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1 형태 1"/>
          <p:cNvSpPr/>
          <p:nvPr/>
        </p:nvSpPr>
        <p:spPr>
          <a:xfrm>
            <a:off x="2201332" y="1286933"/>
            <a:ext cx="3228622" cy="32286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sp>
        <p:nvSpPr>
          <p:cNvPr id="5" name="슬라이드 1 형태 2"/>
          <p:cNvSpPr txBox="1"/>
          <p:nvPr/>
        </p:nvSpPr>
        <p:spPr>
          <a:xfrm>
            <a:off x="2899410" y="1338736"/>
            <a:ext cx="6383655" cy="17359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5400" b="0" i="0" u="none" strike="noStrike" kern="1200" cap="none" spc="600" normalizeH="0" baseline="0">
                <a:solidFill>
                  <a:prstClr val="black"/>
                </a:solidFill>
                <a:effectLst/>
                <a:uLnTx/>
                <a:uFillTx/>
                <a:latin typeface="나눔스퀘어 ExtraBold"/>
                <a:ea typeface="나눔스퀘어 ExtraBold"/>
                <a:cs typeface="+mn-cs"/>
              </a:rPr>
              <a:t>Introduction to</a:t>
            </a:r>
          </a:p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zh-CN" sz="5400" b="0" spc="600">
                <a:solidFill>
                  <a:prstClr val="black"/>
                </a:solidFill>
                <a:latin typeface="나눔스퀘어 ExtraBold"/>
                <a:ea typeface="나눔스퀘어 ExtraBold"/>
              </a:rPr>
              <a:t>Computer Vision</a:t>
            </a:r>
            <a:endParaRPr kumimoji="0" lang="zh-CN" altLang="en-US" sz="5400" b="0" i="0" u="none" strike="noStrike" kern="1200" cap="none" spc="600" normalizeH="0" baseline="0">
              <a:solidFill>
                <a:prstClr val="black"/>
              </a:solidFill>
              <a:effectLst/>
              <a:uLnTx/>
              <a:uFillTx/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6" name="슬라이드 1 형태 3"/>
          <p:cNvSpPr txBox="1"/>
          <p:nvPr/>
        </p:nvSpPr>
        <p:spPr>
          <a:xfrm>
            <a:off x="3200968" y="3231653"/>
            <a:ext cx="5955476" cy="2681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anchor="ctr">
            <a:noAutofit/>
          </a:bodyPr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思源黑体 CN Light"/>
                <a:ea typeface="思源黑体 CN Light"/>
                <a:cs typeface="+mn-cs"/>
              </a:rPr>
              <a:t>Overview</a:t>
            </a:r>
            <a:endParaRPr kumimoji="0" lang="en-US" altLang="zh-CN" sz="1400" b="0" i="0" u="none" strike="noStrike" kern="1200" cap="none" spc="0" normalizeH="0" baseline="0">
              <a:solidFill>
                <a:prstClr val="white"/>
              </a:solidFill>
              <a:latin typeface="思源黑体 CN Light"/>
              <a:ea typeface="思源黑体 CN Light"/>
              <a:cs typeface="+mn-cs"/>
            </a:endParaRPr>
          </a:p>
        </p:txBody>
      </p:sp>
      <p:sp>
        <p:nvSpPr>
          <p:cNvPr id="24" name="슬라이드 1 형태 4"/>
          <p:cNvSpPr txBox="1"/>
          <p:nvPr/>
        </p:nvSpPr>
        <p:spPr>
          <a:xfrm rot="21579860">
            <a:off x="4569033" y="5198825"/>
            <a:ext cx="3053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latinLnBrk="0">
              <a:defRPr/>
            </a:pP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苹方 中等"/>
                <a:ea typeface="苹方 中等"/>
              </a:rPr>
              <a:t>Present by </a:t>
            </a:r>
            <a:r>
              <a:rPr lang="en-US" altLang="zh-CN" dirty="0" err="1">
                <a:solidFill>
                  <a:prstClr val="black">
                    <a:lumMod val="85000"/>
                    <a:lumOff val="15000"/>
                  </a:prstClr>
                </a:solidFill>
                <a:latin typeface="苹方 中等"/>
                <a:ea typeface="苹方 中等"/>
              </a:rPr>
              <a:t>Taehyeon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苹方 中等"/>
                <a:ea typeface="苹方 中等"/>
              </a:rPr>
              <a:t> Kim</a:t>
            </a:r>
            <a:endParaRPr lang="zh-CN" altLang="en-US" dirty="0">
              <a:solidFill>
                <a:prstClr val="black">
                  <a:lumMod val="85000"/>
                  <a:lumOff val="15000"/>
                </a:prstClr>
              </a:solidFill>
              <a:latin typeface="苹方 中等"/>
              <a:ea typeface="苹方 中等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350"/>
                            </p:stCondLst>
                            <p:childTnLst>
                              <p:par>
                                <p:cTn id="16" presetID="2" presetClass="entr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850"/>
                            </p:stCondLst>
                            <p:childTnLst>
                              <p:par>
                                <p:cTn id="24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1"/>
      <p:bldP spid="6" grpId="2" animBg="1"/>
      <p:bldP spid="6" grpId="3" animBg="1"/>
      <p:bldP spid="24" grpId="4"/>
      <p:bldP spid="24" grpId="5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5245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Computer Vision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응용분야</a:t>
            </a:r>
            <a:endParaRPr lang="zh-CN" altLang="en-US" sz="3200" dirty="0">
              <a:solidFill>
                <a:prstClr val="black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C5CBD-158C-B94D-A8D1-6BEF59D19428}"/>
              </a:ext>
            </a:extLst>
          </p:cNvPr>
          <p:cNvSpPr txBox="1"/>
          <p:nvPr/>
        </p:nvSpPr>
        <p:spPr>
          <a:xfrm>
            <a:off x="138023" y="1013522"/>
            <a:ext cx="2815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Face Recognition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923B36-D52F-7B40-A244-C3D428CA8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06" y="1800151"/>
            <a:ext cx="10051826" cy="41429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D0553C-3D3A-C44C-B85E-C8488D188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1976" y="215269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4656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5245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Computer Vision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응용분야</a:t>
            </a:r>
            <a:endParaRPr lang="zh-CN" altLang="en-US" sz="3200" dirty="0">
              <a:solidFill>
                <a:prstClr val="black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C5CBD-158C-B94D-A8D1-6BEF59D19428}"/>
              </a:ext>
            </a:extLst>
          </p:cNvPr>
          <p:cNvSpPr txBox="1"/>
          <p:nvPr/>
        </p:nvSpPr>
        <p:spPr>
          <a:xfrm>
            <a:off x="138023" y="1013522"/>
            <a:ext cx="2516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Artistic Images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30532C-3DF8-9846-98BB-17511DEAF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6" y="1823105"/>
            <a:ext cx="4322810" cy="43228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2D97DC-FB34-A546-86ED-28A0F17EE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914" y="2218847"/>
            <a:ext cx="5748670" cy="353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9546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7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5903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Computer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가 보는 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Image Data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A26B9-50F9-B947-8DBD-328C28FF33FD}"/>
              </a:ext>
            </a:extLst>
          </p:cNvPr>
          <p:cNvSpPr txBox="1"/>
          <p:nvPr/>
        </p:nvSpPr>
        <p:spPr>
          <a:xfrm>
            <a:off x="177811" y="1025988"/>
            <a:ext cx="115999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이미지 데이터는 사실 </a:t>
            </a:r>
            <a:r>
              <a:rPr kumimoji="1" lang="ko-KR" altLang="en-US" sz="2000" dirty="0" err="1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행렬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임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더 정확하게는 </a:t>
            </a:r>
            <a:r>
              <a:rPr kumimoji="1"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2</a:t>
            </a:r>
            <a:r>
              <a:rPr kumimoji="1" lang="ko-KR" altLang="en-US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차원 혹은 </a:t>
            </a:r>
            <a:r>
              <a:rPr kumimoji="1"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3</a:t>
            </a:r>
            <a:r>
              <a:rPr kumimoji="1" lang="ko-KR" altLang="en-US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차원 </a:t>
            </a:r>
            <a:r>
              <a:rPr kumimoji="1" lang="ko-KR" altLang="en-US" sz="2000" b="1" dirty="0" err="1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텐서</a:t>
            </a:r>
            <a:r>
              <a:rPr kumimoji="1"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(Tensor)</a:t>
            </a:r>
            <a:r>
              <a:rPr kumimoji="1" lang="ko-KR" altLang="en-US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형태로 되어있음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각 행렬의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element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들은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0~255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사이의 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정수값을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가짐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우리는 이것을 </a:t>
            </a:r>
            <a:r>
              <a:rPr kumimoji="1"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pixel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이라고 부름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4200FF-E549-4343-8767-46F74245C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82" y="2298169"/>
            <a:ext cx="3048846" cy="20325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190F22-E140-EA45-B888-1A52AA66F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796" y="2298169"/>
            <a:ext cx="3659408" cy="189069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7390611-81A5-8C4D-83EF-0335E80927FA}"/>
              </a:ext>
            </a:extLst>
          </p:cNvPr>
          <p:cNvCxnSpPr/>
          <p:nvPr/>
        </p:nvCxnSpPr>
        <p:spPr>
          <a:xfrm>
            <a:off x="4215402" y="3299437"/>
            <a:ext cx="940280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2686B10-E72E-3E42-964E-F4EC830D6B9D}"/>
              </a:ext>
            </a:extLst>
          </p:cNvPr>
          <p:cNvSpPr txBox="1"/>
          <p:nvPr/>
        </p:nvSpPr>
        <p:spPr>
          <a:xfrm>
            <a:off x="300751" y="304720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세로</a:t>
            </a:r>
            <a:endParaRPr kumimoji="1" lang="en-US" altLang="ko-KR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algn="ctr"/>
            <a:r>
              <a:rPr kumimoji="1" lang="en-US" altLang="ko-KR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100</a:t>
            </a:r>
            <a:endParaRPr kumimoji="1" lang="ko-KR" altLang="en-US" sz="28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734627-AF01-5345-85FC-D49800D5A6ED}"/>
              </a:ext>
            </a:extLst>
          </p:cNvPr>
          <p:cNvSpPr txBox="1"/>
          <p:nvPr/>
        </p:nvSpPr>
        <p:spPr>
          <a:xfrm>
            <a:off x="2148339" y="441598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가로</a:t>
            </a:r>
            <a:endParaRPr kumimoji="1" lang="en-US" altLang="ko-KR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algn="ctr"/>
            <a:r>
              <a:rPr kumimoji="1" lang="en-US" altLang="ko-KR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250</a:t>
            </a:r>
            <a:endParaRPr kumimoji="1" lang="ko-KR" altLang="en-US" sz="28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30A3D8-8D58-DC47-8D3E-808AE0319ACC}"/>
              </a:ext>
            </a:extLst>
          </p:cNvPr>
          <p:cNvSpPr txBox="1"/>
          <p:nvPr/>
        </p:nvSpPr>
        <p:spPr>
          <a:xfrm>
            <a:off x="5331465" y="2920350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세로</a:t>
            </a:r>
            <a:endParaRPr kumimoji="1" lang="en-US" altLang="ko-KR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algn="ctr"/>
            <a:r>
              <a:rPr kumimoji="1" lang="en-US" altLang="ko-KR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100</a:t>
            </a:r>
            <a:endParaRPr kumimoji="1" lang="ko-KR" altLang="en-US" sz="28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6A366E-C8C9-9F4E-A82B-6049E50374B1}"/>
              </a:ext>
            </a:extLst>
          </p:cNvPr>
          <p:cNvSpPr txBox="1"/>
          <p:nvPr/>
        </p:nvSpPr>
        <p:spPr>
          <a:xfrm>
            <a:off x="7566630" y="424020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가로</a:t>
            </a:r>
            <a:endParaRPr kumimoji="1" lang="en-US" altLang="ko-KR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algn="ctr"/>
            <a:r>
              <a:rPr kumimoji="1" lang="en-US" altLang="ko-KR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250</a:t>
            </a:r>
            <a:endParaRPr kumimoji="1" lang="ko-KR" altLang="en-US" sz="28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C18107-635F-E547-899B-7A238E24D0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2935" y="4886535"/>
            <a:ext cx="44704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0490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B1C89CA-E613-8A4E-BAF7-2198BD894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257" y="4478537"/>
            <a:ext cx="2216588" cy="1145237"/>
          </a:xfrm>
          <a:prstGeom prst="rect">
            <a:avLst/>
          </a:prstGeom>
        </p:spPr>
      </p:pic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8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8079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흑백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(Gray-scale)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사진과 일반적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(RGB)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사진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A26B9-50F9-B947-8DBD-328C28FF33FD}"/>
              </a:ext>
            </a:extLst>
          </p:cNvPr>
          <p:cNvSpPr txBox="1"/>
          <p:nvPr/>
        </p:nvSpPr>
        <p:spPr>
          <a:xfrm>
            <a:off x="177811" y="1025988"/>
            <a:ext cx="5249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흑백 사진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: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차원 행렬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가로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x 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세로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RGB 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사진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: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차원 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텐서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가로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x 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세로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x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190F22-E140-EA45-B888-1A52AA66F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694" y="4654193"/>
            <a:ext cx="2416015" cy="12482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491B90-149F-1A4D-81D3-33C1E76B36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599" y="2044067"/>
            <a:ext cx="2693265" cy="1795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70AC13-D6C4-B942-A8BF-59E02C7171C9}"/>
              </a:ext>
            </a:extLst>
          </p:cNvPr>
          <p:cNvSpPr txBox="1"/>
          <p:nvPr/>
        </p:nvSpPr>
        <p:spPr>
          <a:xfrm>
            <a:off x="300751" y="261865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세로</a:t>
            </a:r>
            <a:endParaRPr kumimoji="1" lang="en-US" altLang="ko-KR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algn="ctr"/>
            <a:r>
              <a:rPr kumimoji="1" lang="en-US" altLang="ko-KR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100</a:t>
            </a:r>
            <a:endParaRPr kumimoji="1" lang="ko-KR" altLang="en-US" sz="28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41207-ED9E-D343-9C21-3346C58DA1D1}"/>
              </a:ext>
            </a:extLst>
          </p:cNvPr>
          <p:cNvSpPr txBox="1"/>
          <p:nvPr/>
        </p:nvSpPr>
        <p:spPr>
          <a:xfrm>
            <a:off x="2074065" y="402484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가로</a:t>
            </a:r>
            <a:endParaRPr kumimoji="1" lang="en-US" altLang="ko-KR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algn="ctr"/>
            <a:r>
              <a:rPr kumimoji="1" lang="en-US" altLang="ko-KR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250</a:t>
            </a:r>
            <a:endParaRPr kumimoji="1" lang="ko-KR" altLang="en-US" sz="28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739EEDE-3ABF-3D47-9F35-DADCD7387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558" y="4934609"/>
            <a:ext cx="2416015" cy="124827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00CB49-C7E5-6F42-B424-15DDF657E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220" y="4856440"/>
            <a:ext cx="2416015" cy="12482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3AC15D-3464-5F42-BE07-9411A57B5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5840" y="2205464"/>
            <a:ext cx="3125093" cy="15527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8061B3-E2D2-1A46-8E0C-12A62E39C52F}"/>
              </a:ext>
            </a:extLst>
          </p:cNvPr>
          <p:cNvSpPr txBox="1"/>
          <p:nvPr/>
        </p:nvSpPr>
        <p:spPr>
          <a:xfrm>
            <a:off x="4813612" y="261865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세로</a:t>
            </a:r>
            <a:endParaRPr kumimoji="1" lang="en-US" altLang="ko-KR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algn="ctr"/>
            <a:r>
              <a:rPr kumimoji="1" lang="en-US" altLang="ko-KR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80</a:t>
            </a:r>
            <a:endParaRPr kumimoji="1" lang="ko-KR" altLang="en-US" sz="28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E32A1B-8AE4-CF4B-8BCE-80F01F4395C9}"/>
              </a:ext>
            </a:extLst>
          </p:cNvPr>
          <p:cNvSpPr txBox="1"/>
          <p:nvPr/>
        </p:nvSpPr>
        <p:spPr>
          <a:xfrm>
            <a:off x="6815220" y="383220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가로</a:t>
            </a:r>
            <a:endParaRPr kumimoji="1" lang="en-US" altLang="ko-KR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algn="ctr"/>
            <a:r>
              <a:rPr kumimoji="1" lang="en-US" altLang="ko-KR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250</a:t>
            </a:r>
            <a:endParaRPr kumimoji="1" lang="ko-KR" altLang="en-US" sz="28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96F485-4380-CB48-84B4-375DF58FBABA}"/>
              </a:ext>
            </a:extLst>
          </p:cNvPr>
          <p:cNvSpPr txBox="1"/>
          <p:nvPr/>
        </p:nvSpPr>
        <p:spPr>
          <a:xfrm>
            <a:off x="1676517" y="6289980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250 x 100</a:t>
            </a:r>
            <a:endParaRPr kumimoji="1" lang="ko-KR" altLang="en-US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8E70500-74CB-B64A-9A9D-C0BAA7628C3A}"/>
              </a:ext>
            </a:extLst>
          </p:cNvPr>
          <p:cNvSpPr txBox="1"/>
          <p:nvPr/>
        </p:nvSpPr>
        <p:spPr>
          <a:xfrm>
            <a:off x="6353257" y="6358065"/>
            <a:ext cx="1745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250 x 80 x 3</a:t>
            </a:r>
            <a:endParaRPr kumimoji="1" lang="ko-KR" altLang="en-US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830204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9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59039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Computer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가 보는 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Image Data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BB40EC-3C05-E448-9AD5-234D48DEB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146" y="2496332"/>
            <a:ext cx="4024702" cy="3219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8A26B9-50F9-B947-8DBD-328C28FF33FD}"/>
              </a:ext>
            </a:extLst>
          </p:cNvPr>
          <p:cNvSpPr txBox="1"/>
          <p:nvPr/>
        </p:nvSpPr>
        <p:spPr>
          <a:xfrm>
            <a:off x="177811" y="1025988"/>
            <a:ext cx="102084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kumimoji="1" lang="ko-KR" altLang="en-US" sz="24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각 픽셀의 의미</a:t>
            </a:r>
            <a:endParaRPr kumimoji="1" lang="en-US" altLang="ko-KR" sz="24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RGB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이미지 시각적으로 보이는 하나의 점은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RGB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각 채널 값의 결합으로 보여짐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각각의 값은 </a:t>
            </a:r>
            <a:r>
              <a:rPr kumimoji="1" lang="en-US" altLang="ko-KR" sz="20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0~255</a:t>
            </a:r>
            <a:r>
              <a:rPr kumimoji="1" lang="ko-KR" altLang="en-US" sz="20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사이의 값을 </a:t>
            </a:r>
            <a:r>
              <a:rPr kumimoji="1" lang="ko-KR" altLang="en-US" sz="2000" dirty="0" err="1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정수값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을</a:t>
            </a:r>
            <a:r>
              <a:rPr kumimoji="1" lang="ko-KR" altLang="en-US" sz="20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가짐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29A95E-B80D-D445-9C73-9F6CDDC02E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-145" b="93381"/>
          <a:stretch/>
        </p:blipFill>
        <p:spPr>
          <a:xfrm>
            <a:off x="1157757" y="3502406"/>
            <a:ext cx="4057178" cy="2009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CDB2F7-7C35-C549-A8E3-986593C99F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506" r="44"/>
          <a:stretch/>
        </p:blipFill>
        <p:spPr>
          <a:xfrm>
            <a:off x="1165413" y="3858768"/>
            <a:ext cx="4049522" cy="147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170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10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985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인간 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vs. 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컴퓨터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7" name="그래픽 6" descr="남자와 여자">
            <a:extLst>
              <a:ext uri="{FF2B5EF4-FFF2-40B4-BE49-F238E27FC236}">
                <a16:creationId xmlns:a16="http://schemas.microsoft.com/office/drawing/2014/main" id="{500FE357-1DA4-E640-A6B2-F70E2461B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882" y="2020824"/>
            <a:ext cx="1549230" cy="1549230"/>
          </a:xfrm>
          <a:prstGeom prst="rect">
            <a:avLst/>
          </a:prstGeom>
        </p:spPr>
      </p:pic>
      <p:pic>
        <p:nvPicPr>
          <p:cNvPr id="11" name="그래픽 10" descr="컴퓨터">
            <a:extLst>
              <a:ext uri="{FF2B5EF4-FFF2-40B4-BE49-F238E27FC236}">
                <a16:creationId xmlns:a16="http://schemas.microsoft.com/office/drawing/2014/main" id="{957EF5EF-DF32-BB44-90A3-81560927D1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3578" y="4443984"/>
            <a:ext cx="1759542" cy="17595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62AB1D-1F15-7C44-9C94-BA28FC3DAE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52" r="21391" b="-604"/>
          <a:stretch/>
        </p:blipFill>
        <p:spPr>
          <a:xfrm>
            <a:off x="2815422" y="2264146"/>
            <a:ext cx="1335024" cy="10929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D0C967F-EBEC-E447-A68E-2A0BA50192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52" r="21391" b="-604"/>
          <a:stretch/>
        </p:blipFill>
        <p:spPr>
          <a:xfrm rot="19013666">
            <a:off x="6004560" y="2100571"/>
            <a:ext cx="1335024" cy="10929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9BDDE4-74DF-2247-BB3A-90E415762AA4}"/>
              </a:ext>
            </a:extLst>
          </p:cNvPr>
          <p:cNvSpPr txBox="1"/>
          <p:nvPr/>
        </p:nvSpPr>
        <p:spPr>
          <a:xfrm>
            <a:off x="2946270" y="3502152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고양이</a:t>
            </a:r>
            <a:r>
              <a:rPr kumimoji="1" lang="en-US" altLang="ko-KR" sz="24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!</a:t>
            </a:r>
            <a:endParaRPr kumimoji="1" lang="ko-KR" altLang="en-US" sz="2400" dirty="0">
              <a:solidFill>
                <a:srgbClr val="C0000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E51066-338E-2C4A-A16B-8153C9C87D9F}"/>
              </a:ext>
            </a:extLst>
          </p:cNvPr>
          <p:cNvSpPr txBox="1"/>
          <p:nvPr/>
        </p:nvSpPr>
        <p:spPr>
          <a:xfrm>
            <a:off x="6069984" y="3563006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고양이</a:t>
            </a:r>
            <a:r>
              <a:rPr kumimoji="1" lang="en-US" altLang="ko-KR" sz="24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!</a:t>
            </a:r>
            <a:endParaRPr kumimoji="1" lang="ko-KR" altLang="en-US" sz="2400" dirty="0">
              <a:solidFill>
                <a:srgbClr val="C0000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E32781D-7299-7943-99B1-A8EF433C7F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52" r="21391" b="-604"/>
          <a:stretch/>
        </p:blipFill>
        <p:spPr>
          <a:xfrm>
            <a:off x="2815422" y="4795977"/>
            <a:ext cx="1335024" cy="10929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2C773F-3640-8349-96E1-BEBB1DDB84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552" r="21391" b="-604"/>
          <a:stretch/>
        </p:blipFill>
        <p:spPr>
          <a:xfrm rot="19013666">
            <a:off x="6004560" y="4632402"/>
            <a:ext cx="1335024" cy="10929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967D3A-991E-EB4D-8581-519B8FDC65DC}"/>
              </a:ext>
            </a:extLst>
          </p:cNvPr>
          <p:cNvSpPr txBox="1"/>
          <p:nvPr/>
        </p:nvSpPr>
        <p:spPr>
          <a:xfrm>
            <a:off x="2946270" y="6033983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고양이</a:t>
            </a:r>
            <a:r>
              <a:rPr kumimoji="1" lang="en-US" altLang="ko-KR" sz="24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!</a:t>
            </a:r>
            <a:endParaRPr kumimoji="1" lang="ko-KR" altLang="en-US" sz="2400" dirty="0">
              <a:solidFill>
                <a:srgbClr val="C0000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8E12A3-CE11-0E44-8D44-E85039EB6D79}"/>
              </a:ext>
            </a:extLst>
          </p:cNvPr>
          <p:cNvSpPr txBox="1"/>
          <p:nvPr/>
        </p:nvSpPr>
        <p:spPr>
          <a:xfrm>
            <a:off x="6069984" y="6094837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??</a:t>
            </a:r>
            <a:r>
              <a:rPr kumimoji="1" lang="ko-KR" altLang="en-US" sz="24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몰라</a:t>
            </a:r>
            <a:r>
              <a:rPr kumimoji="1" lang="en-US" altLang="ko-KR" sz="24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;;</a:t>
            </a:r>
            <a:endParaRPr kumimoji="1" lang="ko-KR" altLang="en-US" sz="2400" dirty="0">
              <a:solidFill>
                <a:srgbClr val="C0000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C5F171-D41C-3C44-8C3F-0A6AFB395DDB}"/>
              </a:ext>
            </a:extLst>
          </p:cNvPr>
          <p:cNvSpPr txBox="1"/>
          <p:nvPr/>
        </p:nvSpPr>
        <p:spPr>
          <a:xfrm>
            <a:off x="127168" y="951596"/>
            <a:ext cx="9171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고양이 위치가 조금만 변해도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밝기가 변해도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–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컴퓨터는 틀린다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!</a:t>
            </a:r>
            <a:endParaRPr kumimoji="1" lang="ko-KR" altLang="en-US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972713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11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5920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Challenge: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Illumin</a:t>
            </a:r>
            <a:r>
              <a:rPr lang="en-US" altLang="zh-CN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ation</a:t>
            </a: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(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조명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3803A2-0B5C-6540-9E49-A305D4313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" y="2482088"/>
            <a:ext cx="99568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0751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12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7014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Challenge: </a:t>
            </a: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Deformation (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흉한 모습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A6FADD-4CF5-AD4D-905C-D75494100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86" y="2153158"/>
            <a:ext cx="100330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7474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13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5500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Challenge: Occlusion</a:t>
            </a: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(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폐색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E32637-4A89-2F43-88AD-C7FDCCE9E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866" y="2390648"/>
            <a:ext cx="93091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420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14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8319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Challenge: </a:t>
            </a: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Background Clutter (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배경 혼란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8A6E97-5546-CD4E-8C84-93E9F47BE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610" y="2223008"/>
            <a:ext cx="83439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6843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941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Remind : ML Framework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764F66D-E648-5041-BB33-DDAF3DCD4521}"/>
              </a:ext>
            </a:extLst>
          </p:cNvPr>
          <p:cNvSpPr/>
          <p:nvPr/>
        </p:nvSpPr>
        <p:spPr>
          <a:xfrm>
            <a:off x="1659466" y="2362200"/>
            <a:ext cx="1490134" cy="16848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58A7D93-774F-0A46-8019-768F55641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98" y="2569631"/>
            <a:ext cx="1087967" cy="10879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0DF0A5-483A-494E-8A2A-5B26909787B7}"/>
              </a:ext>
            </a:extLst>
          </p:cNvPr>
          <p:cNvSpPr txBox="1"/>
          <p:nvPr/>
        </p:nvSpPr>
        <p:spPr>
          <a:xfrm>
            <a:off x="2018910" y="3641637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Data</a:t>
            </a:r>
          </a:p>
        </p:txBody>
      </p:sp>
      <p:cxnSp>
        <p:nvCxnSpPr>
          <p:cNvPr id="10" name="Straight Arrow Connector 5">
            <a:extLst>
              <a:ext uri="{FF2B5EF4-FFF2-40B4-BE49-F238E27FC236}">
                <a16:creationId xmlns:a16="http://schemas.microsoft.com/office/drawing/2014/main" id="{11BB79C0-B400-7146-BA16-602D2DB75742}"/>
              </a:ext>
            </a:extLst>
          </p:cNvPr>
          <p:cNvCxnSpPr>
            <a:stCxn id="7" idx="3"/>
          </p:cNvCxnSpPr>
          <p:nvPr/>
        </p:nvCxnSpPr>
        <p:spPr>
          <a:xfrm flipV="1">
            <a:off x="3149600" y="3200400"/>
            <a:ext cx="898395" cy="4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2">
            <a:extLst>
              <a:ext uri="{FF2B5EF4-FFF2-40B4-BE49-F238E27FC236}">
                <a16:creationId xmlns:a16="http://schemas.microsoft.com/office/drawing/2014/main" id="{1AFE579D-3DEE-C34C-8E08-F4D5E20CC2D1}"/>
              </a:ext>
            </a:extLst>
          </p:cNvPr>
          <p:cNvSpPr/>
          <p:nvPr/>
        </p:nvSpPr>
        <p:spPr>
          <a:xfrm>
            <a:off x="4047995" y="2356880"/>
            <a:ext cx="3021672" cy="16848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47FA04-9BCB-0042-AE19-93772AAA99A7}"/>
              </a:ext>
            </a:extLst>
          </p:cNvPr>
          <p:cNvSpPr txBox="1"/>
          <p:nvPr/>
        </p:nvSpPr>
        <p:spPr>
          <a:xfrm>
            <a:off x="4789752" y="3636317"/>
            <a:ext cx="1538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Algorithm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36257DBB-2816-6C42-BC02-C6C613370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764" y="2421465"/>
            <a:ext cx="1236133" cy="1236133"/>
          </a:xfrm>
          <a:prstGeom prst="rect">
            <a:avLst/>
          </a:prstGeom>
        </p:spPr>
      </p:pic>
      <p:cxnSp>
        <p:nvCxnSpPr>
          <p:cNvPr id="15" name="Straight Arrow Connector 29">
            <a:extLst>
              <a:ext uri="{FF2B5EF4-FFF2-40B4-BE49-F238E27FC236}">
                <a16:creationId xmlns:a16="http://schemas.microsoft.com/office/drawing/2014/main" id="{9BDC77D3-0B07-EC41-AAF6-EBEEE2DD4CC7}"/>
              </a:ext>
            </a:extLst>
          </p:cNvPr>
          <p:cNvCxnSpPr/>
          <p:nvPr/>
        </p:nvCxnSpPr>
        <p:spPr>
          <a:xfrm flipV="1">
            <a:off x="7066855" y="3199313"/>
            <a:ext cx="898395" cy="4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0">
            <a:extLst>
              <a:ext uri="{FF2B5EF4-FFF2-40B4-BE49-F238E27FC236}">
                <a16:creationId xmlns:a16="http://schemas.microsoft.com/office/drawing/2014/main" id="{6CC70D6B-F4A2-3A44-B01D-2A0872120956}"/>
              </a:ext>
            </a:extLst>
          </p:cNvPr>
          <p:cNvSpPr/>
          <p:nvPr/>
        </p:nvSpPr>
        <p:spPr>
          <a:xfrm>
            <a:off x="7968062" y="2351560"/>
            <a:ext cx="1490134" cy="16848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4E0A41-C8B6-7F41-9E68-214D32F90B83}"/>
              </a:ext>
            </a:extLst>
          </p:cNvPr>
          <p:cNvSpPr txBox="1"/>
          <p:nvPr/>
        </p:nvSpPr>
        <p:spPr>
          <a:xfrm>
            <a:off x="8327506" y="3630997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Loss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54909BD5-C6FD-3C40-AD39-3E075376A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095" y="2476497"/>
            <a:ext cx="1126067" cy="1126067"/>
          </a:xfrm>
          <a:prstGeom prst="rect">
            <a:avLst/>
          </a:prstGeom>
        </p:spPr>
      </p:pic>
      <p:sp>
        <p:nvSpPr>
          <p:cNvPr id="21" name="Rectangle 8">
            <a:extLst>
              <a:ext uri="{FF2B5EF4-FFF2-40B4-BE49-F238E27FC236}">
                <a16:creationId xmlns:a16="http://schemas.microsoft.com/office/drawing/2014/main" id="{B43CD5F7-B1C2-9D43-97E3-DACFA1ECB3E3}"/>
              </a:ext>
            </a:extLst>
          </p:cNvPr>
          <p:cNvSpPr/>
          <p:nvPr/>
        </p:nvSpPr>
        <p:spPr>
          <a:xfrm>
            <a:off x="3519208" y="2042634"/>
            <a:ext cx="6429125" cy="33506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grpSp>
        <p:nvGrpSpPr>
          <p:cNvPr id="22" name="Group 47">
            <a:extLst>
              <a:ext uri="{FF2B5EF4-FFF2-40B4-BE49-F238E27FC236}">
                <a16:creationId xmlns:a16="http://schemas.microsoft.com/office/drawing/2014/main" id="{090D4059-B33D-694C-8909-B195C24F9D77}"/>
              </a:ext>
            </a:extLst>
          </p:cNvPr>
          <p:cNvGrpSpPr/>
          <p:nvPr/>
        </p:nvGrpSpPr>
        <p:grpSpPr>
          <a:xfrm>
            <a:off x="2398182" y="1645680"/>
            <a:ext cx="6321298" cy="716520"/>
            <a:chOff x="2398182" y="1645680"/>
            <a:chExt cx="6321298" cy="716520"/>
          </a:xfrm>
        </p:grpSpPr>
        <p:cxnSp>
          <p:nvCxnSpPr>
            <p:cNvPr id="23" name="Straight Connector 37">
              <a:extLst>
                <a:ext uri="{FF2B5EF4-FFF2-40B4-BE49-F238E27FC236}">
                  <a16:creationId xmlns:a16="http://schemas.microsoft.com/office/drawing/2014/main" id="{4E93AC7F-0A8E-DE40-9BB9-E5F6F713B9FA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2404533" y="1651000"/>
              <a:ext cx="0" cy="711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38">
              <a:extLst>
                <a:ext uri="{FF2B5EF4-FFF2-40B4-BE49-F238E27FC236}">
                  <a16:creationId xmlns:a16="http://schemas.microsoft.com/office/drawing/2014/main" id="{262B08E2-C7DE-1441-A726-0A6C9DB2D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8182" y="1651000"/>
              <a:ext cx="632129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41">
              <a:extLst>
                <a:ext uri="{FF2B5EF4-FFF2-40B4-BE49-F238E27FC236}">
                  <a16:creationId xmlns:a16="http://schemas.microsoft.com/office/drawing/2014/main" id="{426D794C-91CB-9F49-905B-AC4539334644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8713129" y="1645680"/>
              <a:ext cx="6351" cy="70588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48">
            <a:extLst>
              <a:ext uri="{FF2B5EF4-FFF2-40B4-BE49-F238E27FC236}">
                <a16:creationId xmlns:a16="http://schemas.microsoft.com/office/drawing/2014/main" id="{CB18D753-E4A8-5643-AFDA-432C4A0BA755}"/>
              </a:ext>
            </a:extLst>
          </p:cNvPr>
          <p:cNvGrpSpPr/>
          <p:nvPr/>
        </p:nvGrpSpPr>
        <p:grpSpPr>
          <a:xfrm rot="10800000">
            <a:off x="5436036" y="4028939"/>
            <a:ext cx="3283444" cy="716520"/>
            <a:chOff x="2398182" y="1645680"/>
            <a:chExt cx="6321298" cy="716520"/>
          </a:xfrm>
        </p:grpSpPr>
        <p:cxnSp>
          <p:nvCxnSpPr>
            <p:cNvPr id="27" name="Straight Connector 49">
              <a:extLst>
                <a:ext uri="{FF2B5EF4-FFF2-40B4-BE49-F238E27FC236}">
                  <a16:creationId xmlns:a16="http://schemas.microsoft.com/office/drawing/2014/main" id="{29B09803-78CD-0343-BC6F-E48348D76096}"/>
                </a:ext>
              </a:extLst>
            </p:cNvPr>
            <p:cNvCxnSpPr/>
            <p:nvPr/>
          </p:nvCxnSpPr>
          <p:spPr>
            <a:xfrm flipV="1">
              <a:off x="2404533" y="1651000"/>
              <a:ext cx="0" cy="711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50">
              <a:extLst>
                <a:ext uri="{FF2B5EF4-FFF2-40B4-BE49-F238E27FC236}">
                  <a16:creationId xmlns:a16="http://schemas.microsoft.com/office/drawing/2014/main" id="{5C3850CC-1BEF-FD44-9FEC-2A30D87E8F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8182" y="1651000"/>
              <a:ext cx="632129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51">
              <a:extLst>
                <a:ext uri="{FF2B5EF4-FFF2-40B4-BE49-F238E27FC236}">
                  <a16:creationId xmlns:a16="http://schemas.microsoft.com/office/drawing/2014/main" id="{96E81F66-E514-BF4A-A81A-3130A5F53F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3129" y="1645680"/>
              <a:ext cx="6351" cy="70588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A49711E-862E-B841-AF79-7D8B2C614DA1}"/>
              </a:ext>
            </a:extLst>
          </p:cNvPr>
          <p:cNvSpPr txBox="1"/>
          <p:nvPr/>
        </p:nvSpPr>
        <p:spPr>
          <a:xfrm>
            <a:off x="5806224" y="4845849"/>
            <a:ext cx="2543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Update parameters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AC7D53-44BB-5A41-803D-E0EDA33E476E}"/>
              </a:ext>
            </a:extLst>
          </p:cNvPr>
          <p:cNvSpPr txBox="1"/>
          <p:nvPr/>
        </p:nvSpPr>
        <p:spPr>
          <a:xfrm>
            <a:off x="9175747" y="4160687"/>
            <a:ext cx="292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A.K.A. </a:t>
            </a:r>
            <a:r>
              <a:rPr lang="en-US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18689757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15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9123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Challenge: </a:t>
            </a: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Intraclass variation (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클래스 내 변형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BDB536-5B98-384B-A3D6-0C230B8CC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524" y="1800606"/>
            <a:ext cx="6832600" cy="4152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7F3B71-E992-324C-91D2-10284603223C}"/>
              </a:ext>
            </a:extLst>
          </p:cNvPr>
          <p:cNvSpPr txBox="1"/>
          <p:nvPr/>
        </p:nvSpPr>
        <p:spPr>
          <a:xfrm>
            <a:off x="347472" y="1207008"/>
            <a:ext cx="1402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*종의 변형</a:t>
            </a:r>
          </a:p>
        </p:txBody>
      </p:sp>
    </p:spTree>
    <p:extLst>
      <p:ext uri="{BB962C8B-B14F-4D97-AF65-F5344CB8AC3E}">
        <p14:creationId xmlns:p14="http://schemas.microsoft.com/office/powerpoint/2010/main" val="39595491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16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49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CV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알고리즘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5BA0F56-DC57-7843-A2A5-8F1B2F7AEACF}"/>
              </a:ext>
            </a:extLst>
          </p:cNvPr>
          <p:cNvSpPr/>
          <p:nvPr/>
        </p:nvSpPr>
        <p:spPr>
          <a:xfrm>
            <a:off x="1659466" y="2362200"/>
            <a:ext cx="1490134" cy="16848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34DD257-CC9A-AF41-BC59-19F6E82A0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98" y="2569631"/>
            <a:ext cx="1087967" cy="1087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DE247F-D63D-6E47-864A-B15A9A037677}"/>
              </a:ext>
            </a:extLst>
          </p:cNvPr>
          <p:cNvSpPr txBox="1"/>
          <p:nvPr/>
        </p:nvSpPr>
        <p:spPr>
          <a:xfrm>
            <a:off x="2018910" y="3641637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Data</a:t>
            </a:r>
          </a:p>
        </p:txBody>
      </p:sp>
      <p:cxnSp>
        <p:nvCxnSpPr>
          <p:cNvPr id="9" name="Straight Arrow Connector 5">
            <a:extLst>
              <a:ext uri="{FF2B5EF4-FFF2-40B4-BE49-F238E27FC236}">
                <a16:creationId xmlns:a16="http://schemas.microsoft.com/office/drawing/2014/main" id="{383237F5-E58D-1B40-B19E-5A2D3BFF1EF3}"/>
              </a:ext>
            </a:extLst>
          </p:cNvPr>
          <p:cNvCxnSpPr>
            <a:stCxn id="6" idx="3"/>
          </p:cNvCxnSpPr>
          <p:nvPr/>
        </p:nvCxnSpPr>
        <p:spPr>
          <a:xfrm flipV="1">
            <a:off x="3149600" y="3200400"/>
            <a:ext cx="898395" cy="4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2">
            <a:extLst>
              <a:ext uri="{FF2B5EF4-FFF2-40B4-BE49-F238E27FC236}">
                <a16:creationId xmlns:a16="http://schemas.microsoft.com/office/drawing/2014/main" id="{66C2F05B-D1B1-514A-8D4F-372376E82167}"/>
              </a:ext>
            </a:extLst>
          </p:cNvPr>
          <p:cNvSpPr/>
          <p:nvPr/>
        </p:nvSpPr>
        <p:spPr>
          <a:xfrm>
            <a:off x="4047995" y="2356880"/>
            <a:ext cx="3021672" cy="16848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326BB5-1F5A-9643-9D11-825F778ABE71}"/>
              </a:ext>
            </a:extLst>
          </p:cNvPr>
          <p:cNvSpPr txBox="1"/>
          <p:nvPr/>
        </p:nvSpPr>
        <p:spPr>
          <a:xfrm>
            <a:off x="4789752" y="3636317"/>
            <a:ext cx="1538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Algorithm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F4EA72FC-8BEB-E643-9CE5-2ED323CF5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764" y="2421465"/>
            <a:ext cx="1236133" cy="1236133"/>
          </a:xfrm>
          <a:prstGeom prst="rect">
            <a:avLst/>
          </a:prstGeom>
        </p:spPr>
      </p:pic>
      <p:cxnSp>
        <p:nvCxnSpPr>
          <p:cNvPr id="13" name="Straight Arrow Connector 29">
            <a:extLst>
              <a:ext uri="{FF2B5EF4-FFF2-40B4-BE49-F238E27FC236}">
                <a16:creationId xmlns:a16="http://schemas.microsoft.com/office/drawing/2014/main" id="{AD1138C8-8C79-124A-BE1C-04EFB1621B43}"/>
              </a:ext>
            </a:extLst>
          </p:cNvPr>
          <p:cNvCxnSpPr/>
          <p:nvPr/>
        </p:nvCxnSpPr>
        <p:spPr>
          <a:xfrm flipV="1">
            <a:off x="7066855" y="3199313"/>
            <a:ext cx="898395" cy="4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0">
            <a:extLst>
              <a:ext uri="{FF2B5EF4-FFF2-40B4-BE49-F238E27FC236}">
                <a16:creationId xmlns:a16="http://schemas.microsoft.com/office/drawing/2014/main" id="{CAC668BA-D80E-DE4A-B3F0-05CD5EEA3F6E}"/>
              </a:ext>
            </a:extLst>
          </p:cNvPr>
          <p:cNvSpPr/>
          <p:nvPr/>
        </p:nvSpPr>
        <p:spPr>
          <a:xfrm>
            <a:off x="7968062" y="2351560"/>
            <a:ext cx="1490134" cy="16848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96A60F-0428-234B-ABF2-07009F2F7D5B}"/>
              </a:ext>
            </a:extLst>
          </p:cNvPr>
          <p:cNvSpPr txBox="1"/>
          <p:nvPr/>
        </p:nvSpPr>
        <p:spPr>
          <a:xfrm>
            <a:off x="8327506" y="3630997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Loss</a:t>
            </a:r>
          </a:p>
        </p:txBody>
      </p:sp>
      <p:pic>
        <p:nvPicPr>
          <p:cNvPr id="16" name="Picture 7">
            <a:extLst>
              <a:ext uri="{FF2B5EF4-FFF2-40B4-BE49-F238E27FC236}">
                <a16:creationId xmlns:a16="http://schemas.microsoft.com/office/drawing/2014/main" id="{DC6E1A50-9963-2442-B298-D7E213B40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095" y="2476497"/>
            <a:ext cx="1126067" cy="1126067"/>
          </a:xfrm>
          <a:prstGeom prst="rect">
            <a:avLst/>
          </a:prstGeom>
        </p:spPr>
      </p:pic>
      <p:sp>
        <p:nvSpPr>
          <p:cNvPr id="19" name="Rectangle 8">
            <a:extLst>
              <a:ext uri="{FF2B5EF4-FFF2-40B4-BE49-F238E27FC236}">
                <a16:creationId xmlns:a16="http://schemas.microsoft.com/office/drawing/2014/main" id="{4A7A078E-10D4-D245-9572-0C20DDE0A9BD}"/>
              </a:ext>
            </a:extLst>
          </p:cNvPr>
          <p:cNvSpPr/>
          <p:nvPr/>
        </p:nvSpPr>
        <p:spPr>
          <a:xfrm>
            <a:off x="3519208" y="2042634"/>
            <a:ext cx="6429125" cy="33506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grpSp>
        <p:nvGrpSpPr>
          <p:cNvPr id="20" name="Group 47">
            <a:extLst>
              <a:ext uri="{FF2B5EF4-FFF2-40B4-BE49-F238E27FC236}">
                <a16:creationId xmlns:a16="http://schemas.microsoft.com/office/drawing/2014/main" id="{5DE7C23E-C786-804D-9A8F-8709087B7959}"/>
              </a:ext>
            </a:extLst>
          </p:cNvPr>
          <p:cNvGrpSpPr/>
          <p:nvPr/>
        </p:nvGrpSpPr>
        <p:grpSpPr>
          <a:xfrm>
            <a:off x="2398182" y="1645680"/>
            <a:ext cx="6321298" cy="716520"/>
            <a:chOff x="2398182" y="1645680"/>
            <a:chExt cx="6321298" cy="716520"/>
          </a:xfrm>
        </p:grpSpPr>
        <p:cxnSp>
          <p:nvCxnSpPr>
            <p:cNvPr id="21" name="Straight Connector 37">
              <a:extLst>
                <a:ext uri="{FF2B5EF4-FFF2-40B4-BE49-F238E27FC236}">
                  <a16:creationId xmlns:a16="http://schemas.microsoft.com/office/drawing/2014/main" id="{DB87DD64-A524-C647-8901-DA7AA977A1C4}"/>
                </a:ext>
              </a:extLst>
            </p:cNvPr>
            <p:cNvCxnSpPr>
              <a:stCxn id="6" idx="0"/>
            </p:cNvCxnSpPr>
            <p:nvPr/>
          </p:nvCxnSpPr>
          <p:spPr>
            <a:xfrm flipV="1">
              <a:off x="2404533" y="1651000"/>
              <a:ext cx="0" cy="711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8">
              <a:extLst>
                <a:ext uri="{FF2B5EF4-FFF2-40B4-BE49-F238E27FC236}">
                  <a16:creationId xmlns:a16="http://schemas.microsoft.com/office/drawing/2014/main" id="{B84B3CD1-7B4F-B84A-AA0A-0AAB56D8F1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8182" y="1651000"/>
              <a:ext cx="632129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41">
              <a:extLst>
                <a:ext uri="{FF2B5EF4-FFF2-40B4-BE49-F238E27FC236}">
                  <a16:creationId xmlns:a16="http://schemas.microsoft.com/office/drawing/2014/main" id="{138EE688-2CCD-F746-9186-0A086A7CA496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8713129" y="1645680"/>
              <a:ext cx="6351" cy="70588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48">
            <a:extLst>
              <a:ext uri="{FF2B5EF4-FFF2-40B4-BE49-F238E27FC236}">
                <a16:creationId xmlns:a16="http://schemas.microsoft.com/office/drawing/2014/main" id="{D91C4F8D-5473-D04B-B5A7-2EFB368F2486}"/>
              </a:ext>
            </a:extLst>
          </p:cNvPr>
          <p:cNvGrpSpPr/>
          <p:nvPr/>
        </p:nvGrpSpPr>
        <p:grpSpPr>
          <a:xfrm rot="10800000">
            <a:off x="5436036" y="4028939"/>
            <a:ext cx="3283444" cy="716520"/>
            <a:chOff x="2398182" y="1645680"/>
            <a:chExt cx="6321298" cy="716520"/>
          </a:xfrm>
        </p:grpSpPr>
        <p:cxnSp>
          <p:nvCxnSpPr>
            <p:cNvPr id="25" name="Straight Connector 49">
              <a:extLst>
                <a:ext uri="{FF2B5EF4-FFF2-40B4-BE49-F238E27FC236}">
                  <a16:creationId xmlns:a16="http://schemas.microsoft.com/office/drawing/2014/main" id="{7663371D-E650-024A-9207-DEC24FC35051}"/>
                </a:ext>
              </a:extLst>
            </p:cNvPr>
            <p:cNvCxnSpPr/>
            <p:nvPr/>
          </p:nvCxnSpPr>
          <p:spPr>
            <a:xfrm flipV="1">
              <a:off x="2404533" y="1651000"/>
              <a:ext cx="0" cy="711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50">
              <a:extLst>
                <a:ext uri="{FF2B5EF4-FFF2-40B4-BE49-F238E27FC236}">
                  <a16:creationId xmlns:a16="http://schemas.microsoft.com/office/drawing/2014/main" id="{CCB96259-B5F4-204A-9D9D-D4DA5B60F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8182" y="1651000"/>
              <a:ext cx="632129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51">
              <a:extLst>
                <a:ext uri="{FF2B5EF4-FFF2-40B4-BE49-F238E27FC236}">
                  <a16:creationId xmlns:a16="http://schemas.microsoft.com/office/drawing/2014/main" id="{3FB99D78-03FC-1343-9A9E-2EDB9819EF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3129" y="1645680"/>
              <a:ext cx="6351" cy="70588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0F8B517-8F90-2741-8E9D-7D4906F38650}"/>
              </a:ext>
            </a:extLst>
          </p:cNvPr>
          <p:cNvSpPr txBox="1"/>
          <p:nvPr/>
        </p:nvSpPr>
        <p:spPr>
          <a:xfrm>
            <a:off x="5806224" y="4845849"/>
            <a:ext cx="2543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Update parameters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2FC93F-2016-2349-8C75-7F7FC4940885}"/>
              </a:ext>
            </a:extLst>
          </p:cNvPr>
          <p:cNvSpPr txBox="1"/>
          <p:nvPr/>
        </p:nvSpPr>
        <p:spPr>
          <a:xfrm>
            <a:off x="9175747" y="4160687"/>
            <a:ext cx="292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A.K.A. </a:t>
            </a:r>
            <a:r>
              <a:rPr lang="en-US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Objective function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13351E3-1453-454C-83E1-0848D01BDE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52" r="21391" b="-604"/>
          <a:stretch/>
        </p:blipFill>
        <p:spPr>
          <a:xfrm>
            <a:off x="1737021" y="2564665"/>
            <a:ext cx="1335024" cy="1092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8038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3 형태 1"/>
          <p:cNvSpPr/>
          <p:nvPr/>
        </p:nvSpPr>
        <p:spPr>
          <a:xfrm>
            <a:off x="1942430" y="3572708"/>
            <a:ext cx="4018263" cy="401826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슬라이드 3 형태 2"/>
          <p:cNvSpPr/>
          <p:nvPr/>
        </p:nvSpPr>
        <p:spPr>
          <a:xfrm>
            <a:off x="3236686" y="1698171"/>
            <a:ext cx="943428" cy="2946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슬라이드 3 형태 3"/>
          <p:cNvSpPr txBox="1"/>
          <p:nvPr/>
        </p:nvSpPr>
        <p:spPr>
          <a:xfrm>
            <a:off x="4688114" y="2674801"/>
            <a:ext cx="55825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7200" dirty="0">
                <a:solidFill>
                  <a:prstClr val="black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Convolution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5" name="슬라이드 3 형태 4"/>
          <p:cNvSpPr/>
          <p:nvPr/>
        </p:nvSpPr>
        <p:spPr>
          <a:xfrm>
            <a:off x="9315686" y="-970264"/>
            <a:ext cx="3466721" cy="346672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슬라이드 3 형태 5"/>
          <p:cNvSpPr txBox="1"/>
          <p:nvPr/>
        </p:nvSpPr>
        <p:spPr>
          <a:xfrm>
            <a:off x="4688114" y="3875130"/>
            <a:ext cx="5306278" cy="769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0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Computer Vision</a:t>
            </a:r>
            <a:endParaRPr kumimoji="0" lang="zh-CN" altLang="en-US" sz="4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00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" grpId="1" animBg="1"/>
      <p:bldP spid="4" grpId="0"/>
      <p:bldP spid="5" grpId="0" animBg="1"/>
      <p:bldP spid="6" grpId="0" animBg="1"/>
      <p:bldP spid="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17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441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기존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CV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알고리즘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4478CC-2FF6-2D43-9432-CAA2AFD6A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14" y="1687322"/>
            <a:ext cx="99441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498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8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5977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대표적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Computer Vision Tasks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C34407-7826-2E4F-BB69-2B318742D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973" y="2385568"/>
            <a:ext cx="7873155" cy="38780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F2805-914A-584C-8D0D-DC4C516D5D9C}"/>
              </a:ext>
            </a:extLst>
          </p:cNvPr>
          <p:cNvSpPr txBox="1"/>
          <p:nvPr/>
        </p:nvSpPr>
        <p:spPr>
          <a:xfrm>
            <a:off x="374904" y="1069848"/>
            <a:ext cx="1158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약 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4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주간 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Classification (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분류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),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Object Detection (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물체 인식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),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Instance Segmentation 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문제를 풀 것임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kumimoji="1" lang="ko-KR" altLang="en-US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53883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19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746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Classification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F2805-914A-584C-8D0D-DC4C516D5D9C}"/>
              </a:ext>
            </a:extLst>
          </p:cNvPr>
          <p:cNvSpPr txBox="1"/>
          <p:nvPr/>
        </p:nvSpPr>
        <p:spPr>
          <a:xfrm>
            <a:off x="374904" y="1069848"/>
            <a:ext cx="11585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＂개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고양이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비행기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사자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인간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”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중 무엇인지를 예측하는 문제를 푸는 것임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즉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사진의 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Label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 무엇인지를 예측하는 알고리즘을 </a:t>
            </a:r>
            <a:r>
              <a:rPr kumimoji="1" lang="ko-KR" alt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만듬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일반적으로 알고리즘의 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output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은 확률 벡터로 출력시킴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kumimoji="1" lang="ko-KR" altLang="en-US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BB930B8-AC4D-2140-81C4-FB053FE38D38}"/>
              </a:ext>
            </a:extLst>
          </p:cNvPr>
          <p:cNvSpPr/>
          <p:nvPr/>
        </p:nvSpPr>
        <p:spPr>
          <a:xfrm>
            <a:off x="798286" y="3066288"/>
            <a:ext cx="1490134" cy="16848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CCD563D-A4EF-F34C-991C-011EAF524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18" y="3273719"/>
            <a:ext cx="1087967" cy="1087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FCCF7-4E6A-8147-8628-C73572E6C72D}"/>
              </a:ext>
            </a:extLst>
          </p:cNvPr>
          <p:cNvSpPr txBox="1"/>
          <p:nvPr/>
        </p:nvSpPr>
        <p:spPr>
          <a:xfrm>
            <a:off x="1157730" y="4345725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Data</a:t>
            </a:r>
          </a:p>
        </p:txBody>
      </p:sp>
      <p:cxnSp>
        <p:nvCxnSpPr>
          <p:cNvPr id="9" name="Straight Arrow Connector 5">
            <a:extLst>
              <a:ext uri="{FF2B5EF4-FFF2-40B4-BE49-F238E27FC236}">
                <a16:creationId xmlns:a16="http://schemas.microsoft.com/office/drawing/2014/main" id="{17516189-D8E9-6B41-9E4D-0CC8151CDBE6}"/>
              </a:ext>
            </a:extLst>
          </p:cNvPr>
          <p:cNvCxnSpPr>
            <a:stCxn id="6" idx="3"/>
          </p:cNvCxnSpPr>
          <p:nvPr/>
        </p:nvCxnSpPr>
        <p:spPr>
          <a:xfrm flipV="1">
            <a:off x="2288420" y="3904488"/>
            <a:ext cx="898395" cy="4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2">
            <a:extLst>
              <a:ext uri="{FF2B5EF4-FFF2-40B4-BE49-F238E27FC236}">
                <a16:creationId xmlns:a16="http://schemas.microsoft.com/office/drawing/2014/main" id="{EEF615CB-E012-A74E-A6FB-74CE64B71D9D}"/>
              </a:ext>
            </a:extLst>
          </p:cNvPr>
          <p:cNvSpPr/>
          <p:nvPr/>
        </p:nvSpPr>
        <p:spPr>
          <a:xfrm>
            <a:off x="3186815" y="3060968"/>
            <a:ext cx="3021672" cy="16848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8F6DE1-52F1-D84C-92F5-624EC3D505E8}"/>
              </a:ext>
            </a:extLst>
          </p:cNvPr>
          <p:cNvSpPr txBox="1"/>
          <p:nvPr/>
        </p:nvSpPr>
        <p:spPr>
          <a:xfrm>
            <a:off x="3928572" y="4340405"/>
            <a:ext cx="1538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Algorithm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7CBF80C-572D-334A-936A-F01D59A4B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584" y="3125553"/>
            <a:ext cx="1236133" cy="12361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EE4930F-5C5A-5D49-A5DF-2678B87235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52" r="21391" b="-604"/>
          <a:stretch/>
        </p:blipFill>
        <p:spPr>
          <a:xfrm>
            <a:off x="875841" y="3268753"/>
            <a:ext cx="1335024" cy="1092933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E0C9FF5-DD98-A44D-8C5D-796BB6CC3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968103"/>
              </p:ext>
            </p:extLst>
          </p:nvPr>
        </p:nvGraphicFramePr>
        <p:xfrm>
          <a:off x="7316004" y="2979505"/>
          <a:ext cx="179142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5710">
                  <a:extLst>
                    <a:ext uri="{9D8B030D-6E8A-4147-A177-3AD203B41FA5}">
                      <a16:colId xmlns:a16="http://schemas.microsoft.com/office/drawing/2014/main" val="4208044201"/>
                    </a:ext>
                  </a:extLst>
                </a:gridCol>
                <a:gridCol w="895710">
                  <a:extLst>
                    <a:ext uri="{9D8B030D-6E8A-4147-A177-3AD203B41FA5}">
                      <a16:colId xmlns:a16="http://schemas.microsoft.com/office/drawing/2014/main" val="1317841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Dog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0.07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123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Cat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0.89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187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Plane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0.00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964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Lion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0.03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934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Human</a:t>
                      </a:r>
                      <a:endParaRPr lang="ko-KR" alt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0.01</a:t>
                      </a:r>
                      <a:endParaRPr lang="ko-KR" alt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5637745"/>
                  </a:ext>
                </a:extLst>
              </a:tr>
            </a:tbl>
          </a:graphicData>
        </a:graphic>
      </p:graphicFrame>
      <p:cxnSp>
        <p:nvCxnSpPr>
          <p:cNvPr id="15" name="Straight Arrow Connector 5">
            <a:extLst>
              <a:ext uri="{FF2B5EF4-FFF2-40B4-BE49-F238E27FC236}">
                <a16:creationId xmlns:a16="http://schemas.microsoft.com/office/drawing/2014/main" id="{1AAD14F5-713C-7C4F-B5A3-B77E809AB965}"/>
              </a:ext>
            </a:extLst>
          </p:cNvPr>
          <p:cNvCxnSpPr/>
          <p:nvPr/>
        </p:nvCxnSpPr>
        <p:spPr>
          <a:xfrm flipV="1">
            <a:off x="6211780" y="3899167"/>
            <a:ext cx="898395" cy="4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08969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20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746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Classification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F2805-914A-584C-8D0D-DC4C516D5D9C}"/>
              </a:ext>
            </a:extLst>
          </p:cNvPr>
          <p:cNvSpPr txBox="1"/>
          <p:nvPr/>
        </p:nvSpPr>
        <p:spPr>
          <a:xfrm>
            <a:off x="374904" y="1069848"/>
            <a:ext cx="11585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Neural network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는 일반적인 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SGD</a:t>
            </a:r>
            <a:r>
              <a:rPr kumimoji="1" lang="ko-KR" alt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통해 학습하면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ko-KR" alt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실수값의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벡터를 </a:t>
            </a:r>
            <a:r>
              <a:rPr kumimoji="1" lang="ko-KR" alt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만듬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하지만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확률 벡터를 만들려면 </a:t>
            </a:r>
            <a:r>
              <a:rPr kumimoji="1" lang="ko-KR" altLang="en-US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지켜야하는 규칙이 있음</a:t>
            </a:r>
            <a:r>
              <a:rPr kumimoji="1" lang="en-US" altLang="ko-KR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r>
              <a:rPr kumimoji="1" lang="ko-KR" altLang="en-US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endParaRPr kumimoji="1" lang="en-US" altLang="ko-KR" sz="2400" b="1" dirty="0">
              <a:solidFill>
                <a:srgbClr val="C0000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모든 확률 값은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0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이상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이하여야한다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벡터 내의 모든 값의 합은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이여야한다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kumimoji="1" lang="en-US" altLang="ko-KR" sz="2000" b="1" dirty="0" err="1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Softmax</a:t>
            </a:r>
            <a:r>
              <a:rPr kumimoji="1"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Function!!!</a:t>
            </a:r>
            <a:endParaRPr kumimoji="1" lang="ko-KR" altLang="en-US" sz="2000" b="1" dirty="0">
              <a:solidFill>
                <a:srgbClr val="C0000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EFEEFE-09C5-014A-BE36-826185E898D3}"/>
                  </a:ext>
                </a:extLst>
              </p:cNvPr>
              <p:cNvSpPr txBox="1"/>
              <p:nvPr/>
            </p:nvSpPr>
            <p:spPr>
              <a:xfrm>
                <a:off x="1481331" y="3963924"/>
                <a:ext cx="2212016" cy="922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𝑖</m:t>
                          </m:r>
                        </m:sub>
                      </m:sSub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ko-KR" sz="28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ko-KR" sz="28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en-US" altLang="ko-KR" sz="28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</m:ctrlPr>
                            </m:naryPr>
                            <m:sub>
                              <m:r>
                                <a:rPr kumimoji="1" lang="en-US" altLang="ko-KR" sz="28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  <m:t>𝑘</m:t>
                              </m:r>
                              <m:r>
                                <a:rPr kumimoji="1" lang="en-US" altLang="ko-KR" sz="28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  <m:t>=1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kumimoji="1" lang="en-US" altLang="ko-KR" sz="2800" b="0" i="1" smtClean="0">
                                          <a:latin typeface="Cambria Math" panose="02040503050406030204" pitchFamily="18" charset="0"/>
                                          <a:ea typeface="苹方 中等" panose="020B0400000000000000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2800" b="0" i="1" smtClean="0">
                                          <a:latin typeface="Cambria Math" panose="02040503050406030204" pitchFamily="18" charset="0"/>
                                          <a:ea typeface="苹方 中等" panose="020B0400000000000000" pitchFamily="34" charset="-122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kumimoji="1" lang="en-US" altLang="ko-KR" sz="2800" b="0" i="1" smtClean="0">
                                          <a:latin typeface="Cambria Math" panose="02040503050406030204" pitchFamily="18" charset="0"/>
                                          <a:ea typeface="苹方 中等" panose="020B0400000000000000" pitchFamily="34" charset="-122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kumimoji="1" lang="ko-KR" altLang="en-US" sz="28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EFEEFE-09C5-014A-BE36-826185E89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331" y="3963924"/>
                <a:ext cx="2212016" cy="922688"/>
              </a:xfrm>
              <a:prstGeom prst="rect">
                <a:avLst/>
              </a:prstGeom>
              <a:blipFill>
                <a:blip r:embed="rId3"/>
                <a:stretch>
                  <a:fillRect l="-1143" t="-26027" b="-1136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1361E5-7642-9F47-B98C-CE9955C9D5EC}"/>
                  </a:ext>
                </a:extLst>
              </p:cNvPr>
              <p:cNvSpPr txBox="1"/>
              <p:nvPr/>
            </p:nvSpPr>
            <p:spPr>
              <a:xfrm>
                <a:off x="5792724" y="2824174"/>
                <a:ext cx="2794098" cy="1137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𝑧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sz="28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i="1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sz="2800" i="1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</m:ctrlPr>
                            </m:eqArrPr>
                            <m:e>
                              <m:r>
                                <a:rPr kumimoji="1" lang="en-US" altLang="ko-KR" sz="28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  <m:t>1.6</m:t>
                              </m:r>
                            </m:e>
                            <m:e>
                              <m:r>
                                <a:rPr kumimoji="1" lang="en-US" altLang="ko-KR" sz="28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  <m:t>0.55</m:t>
                              </m:r>
                            </m:e>
                            <m:e>
                              <m:r>
                                <a:rPr kumimoji="1" lang="en-US" altLang="ko-KR" sz="28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  <m:t>0.98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ko-KR" altLang="en-US" sz="28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1361E5-7642-9F47-B98C-CE9955C9D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724" y="2824174"/>
                <a:ext cx="2794098" cy="1137556"/>
              </a:xfrm>
              <a:prstGeom prst="rect">
                <a:avLst/>
              </a:prstGeom>
              <a:blipFill>
                <a:blip r:embed="rId4"/>
                <a:stretch>
                  <a:fillRect l="-909" b="-87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AB501C0-C65D-BF44-92B0-12E2B69B50BA}"/>
              </a:ext>
            </a:extLst>
          </p:cNvPr>
          <p:cNvCxnSpPr/>
          <p:nvPr/>
        </p:nvCxnSpPr>
        <p:spPr>
          <a:xfrm>
            <a:off x="7189773" y="4165092"/>
            <a:ext cx="0" cy="1211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7E3213-F686-2140-8391-B3E5544E900B}"/>
                  </a:ext>
                </a:extLst>
              </p:cNvPr>
              <p:cNvSpPr txBox="1"/>
              <p:nvPr/>
            </p:nvSpPr>
            <p:spPr>
              <a:xfrm>
                <a:off x="5792724" y="5612183"/>
                <a:ext cx="2860014" cy="1176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𝑎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sz="28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ko-KR" sz="28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en-US" altLang="ko-KR" sz="2800" i="1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sz="2800" i="1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</m:ctrlPr>
                            </m:eqArrPr>
                            <m:e>
                              <m:r>
                                <a:rPr kumimoji="1" lang="en-US" altLang="ko-KR" sz="28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  <m:t>0.51</m:t>
                              </m:r>
                            </m:e>
                            <m:e>
                              <m:r>
                                <a:rPr kumimoji="1" lang="en-US" altLang="ko-KR" sz="28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  <m:t>0.18</m:t>
                              </m:r>
                            </m:e>
                            <m:e>
                              <m:r>
                                <a:rPr kumimoji="1" lang="en-US" altLang="ko-KR" sz="28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  <m:t>0.31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ko-KR" altLang="en-US" sz="28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7E3213-F686-2140-8391-B3E5544E9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724" y="5612183"/>
                <a:ext cx="2860014" cy="1176604"/>
              </a:xfrm>
              <a:prstGeom prst="rect">
                <a:avLst/>
              </a:prstGeom>
              <a:blipFill>
                <a:blip r:embed="rId5"/>
                <a:stretch>
                  <a:fillRect l="-889" b="-63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2E600A87-ECD6-8C4E-8A2D-3CB29C23035D}"/>
              </a:ext>
            </a:extLst>
          </p:cNvPr>
          <p:cNvSpPr txBox="1"/>
          <p:nvPr/>
        </p:nvSpPr>
        <p:spPr>
          <a:xfrm>
            <a:off x="7470648" y="4474627"/>
            <a:ext cx="1595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 err="1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Softmax</a:t>
            </a:r>
            <a:endParaRPr kumimoji="1" lang="ko-KR" altLang="en-US" sz="2800" dirty="0">
              <a:solidFill>
                <a:srgbClr val="C0000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909244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21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9301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Classification Example – Fully Connected Layer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F2805-914A-584C-8D0D-DC4C516D5D9C}"/>
              </a:ext>
            </a:extLst>
          </p:cNvPr>
          <p:cNvSpPr txBox="1"/>
          <p:nvPr/>
        </p:nvSpPr>
        <p:spPr>
          <a:xfrm>
            <a:off x="374904" y="1069848"/>
            <a:ext cx="1158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Fully-Connected Layer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로 만들면 되지 않을까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ko-KR" altLang="en-US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가능하다</a:t>
            </a:r>
            <a:r>
              <a:rPr kumimoji="1" lang="en-US" altLang="ko-KR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!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kumimoji="1" lang="ko-KR" altLang="en-US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하지만</a:t>
            </a:r>
            <a:r>
              <a:rPr kumimoji="1" lang="en-US" altLang="ko-KR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kumimoji="1" lang="ko-KR" altLang="en-US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이렇게 사용하지 않는다</a:t>
            </a:r>
            <a:r>
              <a:rPr kumimoji="1" lang="en-US" altLang="ko-KR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..!</a:t>
            </a:r>
            <a:r>
              <a:rPr kumimoji="1" lang="ko-KR" altLang="en-US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왜일까</a:t>
            </a:r>
            <a:r>
              <a:rPr kumimoji="1" lang="en-US" altLang="ko-KR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  <a:r>
              <a:rPr kumimoji="1" lang="ko-KR" altLang="en-US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Question!</a:t>
            </a:r>
            <a:endParaRPr kumimoji="1" lang="ko-KR" altLang="en-US" sz="2400" b="1" dirty="0">
              <a:solidFill>
                <a:srgbClr val="C0000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650559-1E7B-514C-9C0C-C0DF65DA9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820" y="2335784"/>
            <a:ext cx="4199022" cy="41432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5AE512-FF35-1848-B9FD-248BCDCCB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302" y="4121658"/>
            <a:ext cx="571500" cy="5715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16EA03D-0B0C-7844-B06E-7192AC51A9AC}"/>
              </a:ext>
            </a:extLst>
          </p:cNvPr>
          <p:cNvCxnSpPr/>
          <p:nvPr/>
        </p:nvCxnSpPr>
        <p:spPr>
          <a:xfrm>
            <a:off x="2788920" y="4407408"/>
            <a:ext cx="393192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8F02BE-DB6F-E841-A482-F8F66492AC3B}"/>
              </a:ext>
            </a:extLst>
          </p:cNvPr>
          <p:cNvSpPr txBox="1"/>
          <p:nvPr/>
        </p:nvSpPr>
        <p:spPr>
          <a:xfrm>
            <a:off x="1349492" y="4053465"/>
            <a:ext cx="6976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세로</a:t>
            </a:r>
            <a:endParaRPr kumimoji="1" lang="en-US" altLang="ko-KR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algn="ctr"/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32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59666D-AB0E-4E40-B767-6ADCC6DDD0AD}"/>
              </a:ext>
            </a:extLst>
          </p:cNvPr>
          <p:cNvSpPr txBox="1"/>
          <p:nvPr/>
        </p:nvSpPr>
        <p:spPr>
          <a:xfrm>
            <a:off x="2006238" y="476135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가로</a:t>
            </a:r>
            <a:endParaRPr kumimoji="1" lang="en-US" altLang="ko-KR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algn="ctr"/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32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446529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22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9301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Classification Example – Fully Connected Layer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F2805-914A-584C-8D0D-DC4C516D5D9C}"/>
              </a:ext>
            </a:extLst>
          </p:cNvPr>
          <p:cNvSpPr txBox="1"/>
          <p:nvPr/>
        </p:nvSpPr>
        <p:spPr>
          <a:xfrm>
            <a:off x="374904" y="1069848"/>
            <a:ext cx="1158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Fully-Connected Layer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로 만들면 되지 않을까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ko-KR" altLang="en-US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가능하다</a:t>
            </a:r>
            <a:r>
              <a:rPr kumimoji="1" lang="en-US" altLang="ko-KR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!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kumimoji="1" lang="ko-KR" altLang="en-US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하지만</a:t>
            </a:r>
            <a:r>
              <a:rPr kumimoji="1" lang="en-US" altLang="ko-KR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kumimoji="1" lang="ko-KR" altLang="en-US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이렇게 사용하지 않는다</a:t>
            </a:r>
            <a:r>
              <a:rPr kumimoji="1" lang="en-US" altLang="ko-KR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..!</a:t>
            </a:r>
            <a:r>
              <a:rPr kumimoji="1" lang="ko-KR" altLang="en-US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왜일까</a:t>
            </a:r>
            <a:r>
              <a:rPr kumimoji="1" lang="en-US" altLang="ko-KR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  <a:r>
              <a:rPr kumimoji="1" lang="ko-KR" altLang="en-US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Question!</a:t>
            </a:r>
            <a:endParaRPr kumimoji="1" lang="ko-KR" altLang="en-US" sz="2400" b="1" dirty="0">
              <a:solidFill>
                <a:srgbClr val="C0000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56982-E68A-1B45-B48C-EF862FCF0D56}"/>
              </a:ext>
            </a:extLst>
          </p:cNvPr>
          <p:cNvSpPr txBox="1"/>
          <p:nvPr/>
        </p:nvSpPr>
        <p:spPr>
          <a:xfrm>
            <a:off x="798286" y="5394960"/>
            <a:ext cx="66062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이미지의 특징을 활용하기 어려움</a:t>
            </a:r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학습해야하는 </a:t>
            </a:r>
            <a:r>
              <a:rPr kumimoji="1" lang="ko-KR" altLang="en-US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파라미터가</a:t>
            </a:r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너무 많음</a:t>
            </a:r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.!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479245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23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93017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Classification Example – Fully Connected Layer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4F2805-914A-584C-8D0D-DC4C516D5D9C}"/>
              </a:ext>
            </a:extLst>
          </p:cNvPr>
          <p:cNvSpPr txBox="1"/>
          <p:nvPr/>
        </p:nvSpPr>
        <p:spPr>
          <a:xfrm>
            <a:off x="374904" y="1069848"/>
            <a:ext cx="1158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Fully-Connected Layer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로 만들면 되지 않을까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ko-KR" altLang="en-US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가능하다</a:t>
            </a:r>
            <a:r>
              <a:rPr kumimoji="1" lang="en-US" altLang="ko-KR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!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kumimoji="1" lang="ko-KR" altLang="en-US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하지만</a:t>
            </a:r>
            <a:r>
              <a:rPr kumimoji="1" lang="en-US" altLang="ko-KR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kumimoji="1" lang="ko-KR" altLang="en-US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이렇게 사용하지 않는다</a:t>
            </a:r>
            <a:r>
              <a:rPr kumimoji="1" lang="en-US" altLang="ko-KR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..!</a:t>
            </a:r>
            <a:r>
              <a:rPr kumimoji="1" lang="ko-KR" altLang="en-US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왜일까</a:t>
            </a:r>
            <a:r>
              <a:rPr kumimoji="1" lang="en-US" altLang="ko-KR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  <a:r>
              <a:rPr kumimoji="1" lang="ko-KR" altLang="en-US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Question!</a:t>
            </a:r>
            <a:endParaRPr kumimoji="1" lang="ko-KR" altLang="en-US" sz="2400" b="1" dirty="0">
              <a:solidFill>
                <a:srgbClr val="C0000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56982-E68A-1B45-B48C-EF862FCF0D56}"/>
              </a:ext>
            </a:extLst>
          </p:cNvPr>
          <p:cNvSpPr txBox="1"/>
          <p:nvPr/>
        </p:nvSpPr>
        <p:spPr>
          <a:xfrm>
            <a:off x="198407" y="5788152"/>
            <a:ext cx="66062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이미지의 특징을 활용하기 어려움</a:t>
            </a:r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!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학습해야하는 </a:t>
            </a:r>
            <a:r>
              <a:rPr kumimoji="1" lang="ko-KR" altLang="en-US" sz="2800" b="1" dirty="0" err="1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파라미터가</a:t>
            </a:r>
            <a:r>
              <a:rPr kumimoji="1" lang="ko-KR" altLang="en-US" sz="28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너무 많음</a:t>
            </a:r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.!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A2986982-8C9E-C341-B71C-FC2B34B39314}"/>
              </a:ext>
            </a:extLst>
          </p:cNvPr>
          <p:cNvSpPr/>
          <p:nvPr/>
        </p:nvSpPr>
        <p:spPr>
          <a:xfrm>
            <a:off x="399143" y="3642189"/>
            <a:ext cx="4494362" cy="465826"/>
          </a:xfrm>
          <a:prstGeom prst="cub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7460FF7E-C09A-D84D-9591-93E3C3BBCC66}"/>
              </a:ext>
            </a:extLst>
          </p:cNvPr>
          <p:cNvSpPr/>
          <p:nvPr/>
        </p:nvSpPr>
        <p:spPr>
          <a:xfrm>
            <a:off x="9501236" y="3556525"/>
            <a:ext cx="1495245" cy="465826"/>
          </a:xfrm>
          <a:prstGeom prst="cube">
            <a:avLst/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6BCB24-A894-0F46-A580-E52DC0C2F6DE}"/>
              </a:ext>
            </a:extLst>
          </p:cNvPr>
          <p:cNvSpPr txBox="1"/>
          <p:nvPr/>
        </p:nvSpPr>
        <p:spPr>
          <a:xfrm>
            <a:off x="322251" y="2283733"/>
            <a:ext cx="8613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224</a:t>
            </a:r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x 224 x 3 image -&gt;</a:t>
            </a:r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150528</a:t>
            </a:r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x 1 </a:t>
            </a:r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벡터로 </a:t>
            </a:r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flatten 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5F1DDF-A1B5-864D-9C75-F72C968DA05D}"/>
              </a:ext>
            </a:extLst>
          </p:cNvPr>
          <p:cNvSpPr txBox="1"/>
          <p:nvPr/>
        </p:nvSpPr>
        <p:spPr>
          <a:xfrm>
            <a:off x="4483" y="3613492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85E0A5F-015F-4442-B5BF-103F6ED6FE2C}"/>
              </a:ext>
            </a:extLst>
          </p:cNvPr>
          <p:cNvSpPr/>
          <p:nvPr/>
        </p:nvSpPr>
        <p:spPr>
          <a:xfrm>
            <a:off x="1769581" y="4225480"/>
            <a:ext cx="14446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150528</a:t>
            </a:r>
            <a:endParaRPr lang="ko-KR" alt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A9DE13-D09B-BC4D-ABC0-1F3094E8E24A}"/>
              </a:ext>
            </a:extLst>
          </p:cNvPr>
          <p:cNvSpPr txBox="1"/>
          <p:nvPr/>
        </p:nvSpPr>
        <p:spPr>
          <a:xfrm>
            <a:off x="8935763" y="3533088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01501B-996D-9A4D-A817-0AE6A71BD392}"/>
              </a:ext>
            </a:extLst>
          </p:cNvPr>
          <p:cNvSpPr txBox="1"/>
          <p:nvPr/>
        </p:nvSpPr>
        <p:spPr>
          <a:xfrm>
            <a:off x="10023894" y="4100743"/>
            <a:ext cx="604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10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513AF59-72E6-4D4A-B452-53EC4B658B7A}"/>
              </a:ext>
            </a:extLst>
          </p:cNvPr>
          <p:cNvCxnSpPr/>
          <p:nvPr/>
        </p:nvCxnSpPr>
        <p:spPr>
          <a:xfrm>
            <a:off x="5089585" y="3875102"/>
            <a:ext cx="36921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43B46E-3EDF-1643-A064-749FCE5501BB}"/>
                  </a:ext>
                </a:extLst>
              </p:cNvPr>
              <p:cNvSpPr txBox="1"/>
              <p:nvPr/>
            </p:nvSpPr>
            <p:spPr>
              <a:xfrm>
                <a:off x="5788325" y="4054415"/>
                <a:ext cx="2918812" cy="9589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28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행렬 </a:t>
                </a:r>
                <a:r>
                  <a:rPr kumimoji="1" lang="en-US" altLang="ko-KR" sz="28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Matrix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𝑊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∈</m:t>
                      </m:r>
                      <m:sSup>
                        <m:sSup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p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𝑅</m:t>
                          </m:r>
                        </m:e>
                        <m:sup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150528 × 10</m:t>
                          </m:r>
                        </m:sup>
                      </m:sSup>
                    </m:oMath>
                  </m:oMathPara>
                </a14:m>
                <a:endParaRPr kumimoji="1"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43B46E-3EDF-1643-A064-749FCE550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8325" y="4054415"/>
                <a:ext cx="2918812" cy="958980"/>
              </a:xfrm>
              <a:prstGeom prst="rect">
                <a:avLst/>
              </a:prstGeom>
              <a:blipFill>
                <a:blip r:embed="rId3"/>
                <a:stretch>
                  <a:fillRect l="-4783" t="-7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845460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2 형태 1"/>
          <p:cNvSpPr/>
          <p:nvPr/>
        </p:nvSpPr>
        <p:spPr>
          <a:xfrm>
            <a:off x="-603552" y="377372"/>
            <a:ext cx="2979460" cy="297946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sp>
        <p:nvSpPr>
          <p:cNvPr id="6" name="슬라이드 2 형태 2"/>
          <p:cNvSpPr/>
          <p:nvPr/>
        </p:nvSpPr>
        <p:spPr>
          <a:xfrm>
            <a:off x="-603552" y="2309966"/>
            <a:ext cx="4982187" cy="49821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sp>
        <p:nvSpPr>
          <p:cNvPr id="2" name="슬라이드 2 형태 3"/>
          <p:cNvSpPr/>
          <p:nvPr/>
        </p:nvSpPr>
        <p:spPr>
          <a:xfrm>
            <a:off x="891822" y="0"/>
            <a:ext cx="349956" cy="15578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sp>
        <p:nvSpPr>
          <p:cNvPr id="3" name="슬라이드 2 형태 4"/>
          <p:cNvSpPr txBox="1"/>
          <p:nvPr/>
        </p:nvSpPr>
        <p:spPr>
          <a:xfrm>
            <a:off x="1430658" y="816112"/>
            <a:ext cx="2832732" cy="6964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zh-CN" sz="4000" b="0" i="0" u="none" strike="noStrike" kern="1200" cap="none" spc="600" normalizeH="0" baseline="0">
                <a:solidFill>
                  <a:prstClr val="black"/>
                </a:solidFill>
                <a:effectLst/>
                <a:uLnTx/>
                <a:uFillTx/>
                <a:latin typeface="思源黑体 CN Heavy"/>
                <a:ea typeface="思源黑体 CN Heavy"/>
                <a:cs typeface="+mn-cs"/>
              </a:rPr>
              <a:t>Contents</a:t>
            </a:r>
            <a:endParaRPr kumimoji="0" lang="zh-CN" altLang="en-US" sz="4000" b="0" i="0" u="none" strike="noStrike" kern="1200" cap="none" spc="600" normalizeH="0" baseline="0">
              <a:solidFill>
                <a:prstClr val="black"/>
              </a:solidFill>
              <a:effectLst/>
              <a:uLnTx/>
              <a:uFillTx/>
              <a:latin typeface="思源黑体 CN Heavy"/>
              <a:ea typeface="思源黑体 CN Heavy"/>
              <a:cs typeface="+mn-cs"/>
            </a:endParaRPr>
          </a:p>
        </p:txBody>
      </p:sp>
      <p:sp>
        <p:nvSpPr>
          <p:cNvPr id="4" name="슬라이드 2 형태 5"/>
          <p:cNvSpPr/>
          <p:nvPr/>
        </p:nvSpPr>
        <p:spPr>
          <a:xfrm>
            <a:off x="891822" y="944277"/>
            <a:ext cx="349956" cy="45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sp>
        <p:nvSpPr>
          <p:cNvPr id="7" name="슬라이드 2 형태 6"/>
          <p:cNvSpPr/>
          <p:nvPr/>
        </p:nvSpPr>
        <p:spPr>
          <a:xfrm>
            <a:off x="1708532" y="2671580"/>
            <a:ext cx="879796" cy="9461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苹方 细体"/>
                <a:ea typeface="苹方 细体"/>
                <a:cs typeface="+mn-cs"/>
              </a:rPr>
              <a:t>1</a:t>
            </a:r>
            <a:endParaRPr kumimoji="0" lang="zh-CN" altLang="en-US" sz="4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苹方 细体"/>
              <a:ea typeface="苹方 细体"/>
              <a:cs typeface="+mn-cs"/>
            </a:endParaRPr>
          </a:p>
        </p:txBody>
      </p:sp>
      <p:sp>
        <p:nvSpPr>
          <p:cNvPr id="8" name="슬라이드 2 형태 7"/>
          <p:cNvSpPr/>
          <p:nvPr/>
        </p:nvSpPr>
        <p:spPr>
          <a:xfrm>
            <a:off x="1708532" y="4504414"/>
            <a:ext cx="879796" cy="9461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苹方 细体"/>
                <a:ea typeface="苹方 细体"/>
                <a:cs typeface="+mn-cs"/>
              </a:rPr>
              <a:t>3</a:t>
            </a:r>
            <a:endParaRPr kumimoji="0" lang="zh-CN" altLang="en-US" sz="4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苹方 细体"/>
              <a:ea typeface="苹方 细体"/>
              <a:cs typeface="+mn-cs"/>
            </a:endParaRPr>
          </a:p>
        </p:txBody>
      </p:sp>
      <p:sp>
        <p:nvSpPr>
          <p:cNvPr id="9" name="슬라이드 2 형태 8"/>
          <p:cNvSpPr/>
          <p:nvPr/>
        </p:nvSpPr>
        <p:spPr>
          <a:xfrm>
            <a:off x="6985000" y="2671580"/>
            <a:ext cx="879796" cy="9461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>
                <a:solidFill>
                  <a:prstClr val="white"/>
                </a:solidFill>
                <a:effectLst/>
                <a:uLnTx/>
                <a:uFillTx/>
                <a:latin typeface="苹方 细体"/>
                <a:ea typeface="苹方 细体"/>
                <a:cs typeface="+mn-cs"/>
              </a:rPr>
              <a:t>2</a:t>
            </a:r>
            <a:endParaRPr kumimoji="0" lang="zh-CN" altLang="en-US" sz="4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苹方 细体"/>
              <a:ea typeface="苹方 细体"/>
              <a:cs typeface="+mn-cs"/>
            </a:endParaRPr>
          </a:p>
        </p:txBody>
      </p:sp>
      <p:sp>
        <p:nvSpPr>
          <p:cNvPr id="11" name="슬라이드 2 형태 10"/>
          <p:cNvSpPr/>
          <p:nvPr/>
        </p:nvSpPr>
        <p:spPr>
          <a:xfrm>
            <a:off x="2588328" y="2671580"/>
            <a:ext cx="3108004" cy="946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zh-CN" sz="3200">
                <a:solidFill>
                  <a:prstClr val="black">
                    <a:lumMod val="85000"/>
                    <a:lumOff val="15000"/>
                  </a:prstClr>
                </a:solidFill>
                <a:latin typeface="苹方 中等"/>
                <a:ea typeface="苹方 中等"/>
              </a:rPr>
              <a:t>Overview</a:t>
            </a:r>
            <a:endParaRPr kumimoji="0" lang="zh-CN" altLang="en-US" sz="3200" b="0" i="0" u="none" strike="noStrike" kern="1200" cap="none" spc="0" normalizeH="0" baseline="0"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中等"/>
              <a:ea typeface="苹方 中等"/>
              <a:cs typeface="+mn-cs"/>
            </a:endParaRPr>
          </a:p>
        </p:txBody>
      </p:sp>
      <p:sp>
        <p:nvSpPr>
          <p:cNvPr id="12" name="슬라이드 2 형태 11"/>
          <p:cNvSpPr/>
          <p:nvPr/>
        </p:nvSpPr>
        <p:spPr>
          <a:xfrm>
            <a:off x="7864796" y="2671580"/>
            <a:ext cx="3108004" cy="946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中等"/>
                <a:ea typeface="苹方 中等"/>
                <a:cs typeface="+mn-cs"/>
              </a:rPr>
              <a:t>Convolution</a:t>
            </a:r>
            <a:endParaRPr kumimoji="0" lang="zh-CN" altLang="en-US" sz="3200" b="0" i="0" u="none" strike="noStrike" kern="1200" cap="none" spc="0" normalizeH="0" baseline="0"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中等"/>
              <a:ea typeface="苹方 中等"/>
              <a:cs typeface="+mn-cs"/>
            </a:endParaRPr>
          </a:p>
        </p:txBody>
      </p:sp>
      <p:sp>
        <p:nvSpPr>
          <p:cNvPr id="14" name="슬라이드 2 형태 13"/>
          <p:cNvSpPr/>
          <p:nvPr/>
        </p:nvSpPr>
        <p:spPr>
          <a:xfrm>
            <a:off x="2588328" y="4504414"/>
            <a:ext cx="3108004" cy="946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中等"/>
                <a:ea typeface="苹方 中等"/>
                <a:cs typeface="+mn-cs"/>
              </a:rPr>
              <a:t>Practice</a:t>
            </a:r>
            <a:endParaRPr kumimoji="0" lang="zh-CN" altLang="en-US" sz="3200" b="0" i="0" u="none" strike="noStrike" kern="1200" cap="none" spc="0" normalizeH="0" baseline="0"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中等"/>
              <a:ea typeface="苹方 中等"/>
              <a:cs typeface="+mn-cs"/>
            </a:endParaRPr>
          </a:p>
        </p:txBody>
      </p:sp>
      <p:sp>
        <p:nvSpPr>
          <p:cNvPr id="15" name="슬라이드 2 형태 14"/>
          <p:cNvSpPr/>
          <p:nvPr/>
        </p:nvSpPr>
        <p:spPr>
          <a:xfrm>
            <a:off x="10137020" y="-856342"/>
            <a:ext cx="2979460" cy="297946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3" presetClass="entr" presetSubtype="28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288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50"/>
                            </p:stCondLst>
                            <p:childTnLst>
                              <p:par>
                                <p:cTn id="33" presetID="53" presetClass="entr" presetSubtype="16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50"/>
                            </p:stCondLst>
                            <p:childTnLst>
                              <p:par>
                                <p:cTn id="43" presetID="53" presetClass="entr" presetSubtype="16" fill="hold" grpId="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2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850"/>
                            </p:stCondLst>
                            <p:childTnLst>
                              <p:par>
                                <p:cTn id="53" presetID="53" presetClass="entr" presetSubtype="16" fill="hold" grpId="1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2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3" animBg="1"/>
      <p:bldP spid="6" grpId="4" animBg="1"/>
      <p:bldP spid="2" grpId="1" animBg="1"/>
      <p:bldP spid="3" grpId="2"/>
      <p:bldP spid="4" grpId="0" animBg="1"/>
      <p:bldP spid="7" grpId="6" animBg="1"/>
      <p:bldP spid="8" grpId="10" animBg="1"/>
      <p:bldP spid="9" grpId="8" animBg="1"/>
      <p:bldP spid="11" grpId="7" animBg="1"/>
      <p:bldP spid="12" grpId="9" animBg="1"/>
      <p:bldP spid="14" grpId="11" animBg="1"/>
      <p:bldP spid="15" grpId="5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24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086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Convolutional Layer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A2986982-8C9E-C341-B71C-FC2B34B39314}"/>
              </a:ext>
            </a:extLst>
          </p:cNvPr>
          <p:cNvSpPr/>
          <p:nvPr/>
        </p:nvSpPr>
        <p:spPr>
          <a:xfrm>
            <a:off x="1253158" y="2503501"/>
            <a:ext cx="886193" cy="2594709"/>
          </a:xfrm>
          <a:prstGeom prst="cube">
            <a:avLst>
              <a:gd name="adj" fmla="val 79512"/>
            </a:avLst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196B4D-48F9-8C49-9731-3C10520F69D7}"/>
              </a:ext>
            </a:extLst>
          </p:cNvPr>
          <p:cNvSpPr txBox="1"/>
          <p:nvPr/>
        </p:nvSpPr>
        <p:spPr>
          <a:xfrm>
            <a:off x="1164566" y="5167223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206C2A-8C81-0D43-839E-64DC8554C8D5}"/>
              </a:ext>
            </a:extLst>
          </p:cNvPr>
          <p:cNvSpPr txBox="1"/>
          <p:nvPr/>
        </p:nvSpPr>
        <p:spPr>
          <a:xfrm>
            <a:off x="1942021" y="4644003"/>
            <a:ext cx="636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224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875328-89BE-E84B-A262-85DEC6E7E916}"/>
              </a:ext>
            </a:extLst>
          </p:cNvPr>
          <p:cNvSpPr txBox="1"/>
          <p:nvPr/>
        </p:nvSpPr>
        <p:spPr>
          <a:xfrm>
            <a:off x="2206343" y="3312142"/>
            <a:ext cx="636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224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90BA75-8C8D-FC40-B320-24ABB723F0EC}"/>
              </a:ext>
            </a:extLst>
          </p:cNvPr>
          <p:cNvSpPr txBox="1"/>
          <p:nvPr/>
        </p:nvSpPr>
        <p:spPr>
          <a:xfrm>
            <a:off x="2907102" y="3081309"/>
            <a:ext cx="172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0070C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높이</a:t>
            </a:r>
            <a:r>
              <a:rPr kumimoji="1" lang="en-US" altLang="ko-KR" sz="2000" b="1" dirty="0">
                <a:solidFill>
                  <a:srgbClr val="0070C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(height)</a:t>
            </a:r>
            <a:endParaRPr kumimoji="1" lang="ko-KR" altLang="en-US" sz="2000" b="1" dirty="0">
              <a:solidFill>
                <a:srgbClr val="0070C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A7A1E4-3886-1042-A09D-F892722CC4FF}"/>
              </a:ext>
            </a:extLst>
          </p:cNvPr>
          <p:cNvSpPr txBox="1"/>
          <p:nvPr/>
        </p:nvSpPr>
        <p:spPr>
          <a:xfrm>
            <a:off x="2590159" y="4413170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0070C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폭</a:t>
            </a:r>
            <a:r>
              <a:rPr kumimoji="1" lang="en-US" altLang="ko-KR" sz="2000" b="1" dirty="0">
                <a:solidFill>
                  <a:srgbClr val="0070C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(width)</a:t>
            </a:r>
            <a:endParaRPr kumimoji="1" lang="ko-KR" altLang="en-US" sz="2000" b="1" dirty="0">
              <a:solidFill>
                <a:srgbClr val="0070C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C75A2A-5706-354E-A971-8F5E47BD9B1F}"/>
              </a:ext>
            </a:extLst>
          </p:cNvPr>
          <p:cNvSpPr txBox="1"/>
          <p:nvPr/>
        </p:nvSpPr>
        <p:spPr>
          <a:xfrm>
            <a:off x="1203811" y="5592113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>
                <a:solidFill>
                  <a:srgbClr val="0070C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깊이</a:t>
            </a:r>
            <a:r>
              <a:rPr kumimoji="1" lang="en-US" altLang="ko-KR" sz="2000" b="1" dirty="0">
                <a:solidFill>
                  <a:srgbClr val="0070C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(depth)</a:t>
            </a:r>
            <a:endParaRPr kumimoji="1" lang="ko-KR" altLang="en-US" sz="2000" b="1" dirty="0">
              <a:solidFill>
                <a:srgbClr val="0070C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DFC1E0-88A7-BA41-BE3E-895C2EB41A72}"/>
              </a:ext>
            </a:extLst>
          </p:cNvPr>
          <p:cNvSpPr txBox="1"/>
          <p:nvPr/>
        </p:nvSpPr>
        <p:spPr>
          <a:xfrm>
            <a:off x="163901" y="1206817"/>
            <a:ext cx="104638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합성곱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층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(Convolutional Layer)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는 데이터의 공간적 특징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</a:t>
            </a:r>
            <a:r>
              <a:rPr kumimoji="1"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spatial feature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잘 잡아온다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kumimoji="1"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Convolve the filter with the image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kumimoji="1"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내적</a:t>
            </a:r>
            <a:r>
              <a:rPr kumimoji="1"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(dot product)</a:t>
            </a:r>
            <a:r>
              <a:rPr kumimoji="1"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계산을 통해 이미지를 </a:t>
            </a:r>
            <a:r>
              <a:rPr kumimoji="1" lang="en-US" altLang="ko-KR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spatially</a:t>
            </a:r>
            <a:r>
              <a:rPr kumimoji="1"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슬라이드</a:t>
            </a:r>
            <a:r>
              <a:rPr kumimoji="1"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</a:t>
            </a:r>
            <a:r>
              <a:rPr kumimoji="1" lang="en-US" altLang="ko-KR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slide</a:t>
            </a:r>
            <a:r>
              <a:rPr kumimoji="1"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</a:t>
            </a:r>
            <a:r>
              <a:rPr kumimoji="1"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함</a:t>
            </a:r>
            <a:r>
              <a:rPr kumimoji="1"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r>
              <a:rPr kumimoji="1"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164A3E36-9251-9F43-BD64-53215578A5DF}"/>
              </a:ext>
            </a:extLst>
          </p:cNvPr>
          <p:cNvSpPr/>
          <p:nvPr/>
        </p:nvSpPr>
        <p:spPr>
          <a:xfrm>
            <a:off x="6512396" y="3312142"/>
            <a:ext cx="335349" cy="577081"/>
          </a:xfrm>
          <a:prstGeom prst="cube">
            <a:avLst>
              <a:gd name="adj" fmla="val 53788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FA43B1-717F-754C-8033-02AAC8BDB676}"/>
              </a:ext>
            </a:extLst>
          </p:cNvPr>
          <p:cNvSpPr txBox="1"/>
          <p:nvPr/>
        </p:nvSpPr>
        <p:spPr>
          <a:xfrm>
            <a:off x="6430986" y="3889223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1B64FC-58E2-7F49-848C-70C7930BB2FB}"/>
              </a:ext>
            </a:extLst>
          </p:cNvPr>
          <p:cNvSpPr txBox="1"/>
          <p:nvPr/>
        </p:nvSpPr>
        <p:spPr>
          <a:xfrm>
            <a:off x="6747453" y="3712252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5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69CEE7-EC6E-ED42-A69A-2124B6A325CB}"/>
              </a:ext>
            </a:extLst>
          </p:cNvPr>
          <p:cNvSpPr txBox="1"/>
          <p:nvPr/>
        </p:nvSpPr>
        <p:spPr>
          <a:xfrm>
            <a:off x="6880753" y="3312142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5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CF225D-7D5A-224B-80D7-9E7791034462}"/>
              </a:ext>
            </a:extLst>
          </p:cNvPr>
          <p:cNvSpPr txBox="1"/>
          <p:nvPr/>
        </p:nvSpPr>
        <p:spPr>
          <a:xfrm>
            <a:off x="6461185" y="2769079"/>
            <a:ext cx="15354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5x5x3 filter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918387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25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086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Convolutional Layer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A2986982-8C9E-C341-B71C-FC2B34B39314}"/>
              </a:ext>
            </a:extLst>
          </p:cNvPr>
          <p:cNvSpPr/>
          <p:nvPr/>
        </p:nvSpPr>
        <p:spPr>
          <a:xfrm>
            <a:off x="1253158" y="2503501"/>
            <a:ext cx="886193" cy="2594709"/>
          </a:xfrm>
          <a:prstGeom prst="cube">
            <a:avLst>
              <a:gd name="adj" fmla="val 79512"/>
            </a:avLst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164A3E36-9251-9F43-BD64-53215578A5DF}"/>
              </a:ext>
            </a:extLst>
          </p:cNvPr>
          <p:cNvSpPr/>
          <p:nvPr/>
        </p:nvSpPr>
        <p:spPr>
          <a:xfrm>
            <a:off x="1606672" y="3525797"/>
            <a:ext cx="335349" cy="577081"/>
          </a:xfrm>
          <a:prstGeom prst="cube">
            <a:avLst>
              <a:gd name="adj" fmla="val 53788"/>
            </a:avLst>
          </a:prstGeom>
          <a:solidFill>
            <a:schemeClr val="accent2">
              <a:lumMod val="60000"/>
              <a:lumOff val="40000"/>
              <a:alpha val="55879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0F50CE5B-7796-294C-B0EF-FFEBD7558E6A}"/>
              </a:ext>
            </a:extLst>
          </p:cNvPr>
          <p:cNvCxnSpPr>
            <a:stCxn id="22" idx="1"/>
          </p:cNvCxnSpPr>
          <p:nvPr/>
        </p:nvCxnSpPr>
        <p:spPr>
          <a:xfrm>
            <a:off x="1684158" y="3706175"/>
            <a:ext cx="2086321" cy="2061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D8CA3619-B6F8-074F-9022-20609E110D31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684158" y="3927728"/>
            <a:ext cx="2086321" cy="1751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1D9601C4-EE9A-D04E-9B34-97495C840622}"/>
              </a:ext>
            </a:extLst>
          </p:cNvPr>
          <p:cNvCxnSpPr>
            <a:cxnSpLocks/>
            <a:stCxn id="22" idx="0"/>
          </p:cNvCxnSpPr>
          <p:nvPr/>
        </p:nvCxnSpPr>
        <p:spPr>
          <a:xfrm>
            <a:off x="1864535" y="3525797"/>
            <a:ext cx="1905944" cy="3865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B9F1D4EA-95A3-CF4F-8320-FA6D5BDF12E8}"/>
              </a:ext>
            </a:extLst>
          </p:cNvPr>
          <p:cNvCxnSpPr>
            <a:cxnSpLocks/>
          </p:cNvCxnSpPr>
          <p:nvPr/>
        </p:nvCxnSpPr>
        <p:spPr>
          <a:xfrm>
            <a:off x="1942021" y="3919267"/>
            <a:ext cx="1828458" cy="178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6B5F21E3-6EF6-0546-8F5E-C3FD1B9A81AB}"/>
              </a:ext>
            </a:extLst>
          </p:cNvPr>
          <p:cNvSpPr/>
          <p:nvPr/>
        </p:nvSpPr>
        <p:spPr>
          <a:xfrm>
            <a:off x="3764819" y="3781660"/>
            <a:ext cx="288000" cy="28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E25DCB-C812-3146-BC66-31A69DE409BF}"/>
                  </a:ext>
                </a:extLst>
              </p:cNvPr>
              <p:cNvSpPr txBox="1"/>
              <p:nvPr/>
            </p:nvSpPr>
            <p:spPr>
              <a:xfrm>
                <a:off x="736847" y="1145219"/>
                <a:ext cx="340670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800" dirty="0">
                    <a:solidFill>
                      <a:srgbClr val="C00000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Image</a:t>
                </a:r>
                <a:r>
                  <a:rPr kumimoji="1" lang="en-US" altLang="ko-KR" sz="28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: 224x224x3</a:t>
                </a:r>
              </a:p>
              <a:p>
                <a:r>
                  <a:rPr kumimoji="1" lang="en-US" altLang="ko-KR" sz="2800" dirty="0">
                    <a:solidFill>
                      <a:schemeClr val="accent2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Filter</a:t>
                </a:r>
                <a:r>
                  <a:rPr kumimoji="1" lang="en-US" altLang="ko-KR" sz="28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: 5x5x3</a:t>
                </a:r>
                <a:r>
                  <a:rPr kumimoji="1" lang="ko-KR" altLang="en-US" sz="28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 </a:t>
                </a:r>
                <a:r>
                  <a:rPr kumimoji="1" lang="en-US" altLang="ko-KR" sz="28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ko-KR" altLang="en-US" sz="28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 </m:t>
                    </m:r>
                    <m:r>
                      <a:rPr kumimoji="1" lang="en-US" altLang="ko-KR" sz="28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𝑤</m:t>
                    </m:r>
                  </m:oMath>
                </a14:m>
                <a:r>
                  <a:rPr kumimoji="1" lang="en-US" altLang="ko-KR" sz="28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)</a:t>
                </a:r>
                <a:endParaRPr kumimoji="1" lang="ko-KR" altLang="en-US" sz="28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E25DCB-C812-3146-BC66-31A69DE40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47" y="1145219"/>
                <a:ext cx="3406702" cy="954107"/>
              </a:xfrm>
              <a:prstGeom prst="rect">
                <a:avLst/>
              </a:prstGeom>
              <a:blipFill>
                <a:blip r:embed="rId3"/>
                <a:stretch>
                  <a:fillRect l="-3717" t="-7895"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00FFDB-33D2-324F-B20A-A17EE3B8D1AD}"/>
                  </a:ext>
                </a:extLst>
              </p:cNvPr>
              <p:cNvSpPr txBox="1"/>
              <p:nvPr/>
            </p:nvSpPr>
            <p:spPr>
              <a:xfrm>
                <a:off x="4660777" y="3284830"/>
                <a:ext cx="425949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8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1 number:</a:t>
                </a:r>
              </a:p>
              <a:p>
                <a:r>
                  <a:rPr kumimoji="1" lang="en-US" altLang="ko-KR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Image</a:t>
                </a:r>
                <a:r>
                  <a:rPr kumimoji="1" lang="ko-KR" alt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의 해당 </a:t>
                </a:r>
                <a:r>
                  <a:rPr kumimoji="1" lang="en-US" altLang="ko-KR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5x5x3</a:t>
                </a:r>
                <a:r>
                  <a:rPr kumimoji="1" lang="ko-KR" alt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부분을 계산함</a:t>
                </a:r>
                <a:r>
                  <a:rPr kumimoji="1" lang="en-US" altLang="ko-KR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.</a:t>
                </a:r>
              </a:p>
              <a:p>
                <a:r>
                  <a:rPr kumimoji="1" lang="ko-KR" alt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여기에 </a:t>
                </a:r>
                <a:r>
                  <a:rPr kumimoji="1" lang="en-US" altLang="ko-KR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bias</a:t>
                </a:r>
                <a:r>
                  <a:rPr kumimoji="1" lang="ko-KR" alt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도 당연히 있음</a:t>
                </a:r>
                <a:endParaRPr kumimoji="1" lang="en-US" altLang="ko-KR" sz="20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pPr>
                        <m:e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𝑤</m:t>
                          </m:r>
                        </m:e>
                        <m:sup>
                          <m:r>
                            <a:rPr kumimoji="1"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𝑇</m:t>
                          </m:r>
                        </m:sup>
                      </m:sSup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𝑥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+</m:t>
                      </m:r>
                      <m:r>
                        <a:rPr kumimoji="1"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𝑏</m:t>
                      </m:r>
                    </m:oMath>
                  </m:oMathPara>
                </a14:m>
                <a:endParaRPr kumimoji="1" lang="en-US" altLang="ko-KR" sz="28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00FFDB-33D2-324F-B20A-A17EE3B8D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0777" y="3284830"/>
                <a:ext cx="4259499" cy="1569660"/>
              </a:xfrm>
              <a:prstGeom prst="rect">
                <a:avLst/>
              </a:prstGeom>
              <a:blipFill>
                <a:blip r:embed="rId4"/>
                <a:stretch>
                  <a:fillRect l="-2976" t="-4000" r="-5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01108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26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086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Convolutional Layer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A2986982-8C9E-C341-B71C-FC2B34B39314}"/>
              </a:ext>
            </a:extLst>
          </p:cNvPr>
          <p:cNvSpPr/>
          <p:nvPr/>
        </p:nvSpPr>
        <p:spPr>
          <a:xfrm>
            <a:off x="1296290" y="2124323"/>
            <a:ext cx="886193" cy="2594709"/>
          </a:xfrm>
          <a:prstGeom prst="cube">
            <a:avLst>
              <a:gd name="adj" fmla="val 79512"/>
            </a:avLst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164A3E36-9251-9F43-BD64-53215578A5DF}"/>
              </a:ext>
            </a:extLst>
          </p:cNvPr>
          <p:cNvSpPr/>
          <p:nvPr/>
        </p:nvSpPr>
        <p:spPr>
          <a:xfrm>
            <a:off x="1649804" y="3146619"/>
            <a:ext cx="335349" cy="577081"/>
          </a:xfrm>
          <a:prstGeom prst="cube">
            <a:avLst>
              <a:gd name="adj" fmla="val 53788"/>
            </a:avLst>
          </a:prstGeom>
          <a:solidFill>
            <a:schemeClr val="accent2">
              <a:lumMod val="60000"/>
              <a:lumOff val="40000"/>
              <a:alpha val="55879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0F50CE5B-7796-294C-B0EF-FFEBD7558E6A}"/>
              </a:ext>
            </a:extLst>
          </p:cNvPr>
          <p:cNvCxnSpPr>
            <a:stCxn id="22" idx="1"/>
          </p:cNvCxnSpPr>
          <p:nvPr/>
        </p:nvCxnSpPr>
        <p:spPr>
          <a:xfrm>
            <a:off x="1727290" y="3326997"/>
            <a:ext cx="2086321" cy="2061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D8CA3619-B6F8-074F-9022-20609E110D31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727290" y="3548550"/>
            <a:ext cx="2086321" cy="1751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1D9601C4-EE9A-D04E-9B34-97495C840622}"/>
              </a:ext>
            </a:extLst>
          </p:cNvPr>
          <p:cNvCxnSpPr>
            <a:cxnSpLocks/>
            <a:stCxn id="22" idx="0"/>
          </p:cNvCxnSpPr>
          <p:nvPr/>
        </p:nvCxnSpPr>
        <p:spPr>
          <a:xfrm>
            <a:off x="1907667" y="3146619"/>
            <a:ext cx="1905944" cy="3865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B9F1D4EA-95A3-CF4F-8320-FA6D5BDF12E8}"/>
              </a:ext>
            </a:extLst>
          </p:cNvPr>
          <p:cNvCxnSpPr>
            <a:cxnSpLocks/>
          </p:cNvCxnSpPr>
          <p:nvPr/>
        </p:nvCxnSpPr>
        <p:spPr>
          <a:xfrm>
            <a:off x="1985153" y="3540089"/>
            <a:ext cx="1828458" cy="178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6B5F21E3-6EF6-0546-8F5E-C3FD1B9A81AB}"/>
              </a:ext>
            </a:extLst>
          </p:cNvPr>
          <p:cNvSpPr/>
          <p:nvPr/>
        </p:nvSpPr>
        <p:spPr>
          <a:xfrm>
            <a:off x="3807951" y="3402482"/>
            <a:ext cx="288000" cy="28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E25DCB-C812-3146-BC66-31A69DE409BF}"/>
                  </a:ext>
                </a:extLst>
              </p:cNvPr>
              <p:cNvSpPr txBox="1"/>
              <p:nvPr/>
            </p:nvSpPr>
            <p:spPr>
              <a:xfrm>
                <a:off x="736847" y="1145219"/>
                <a:ext cx="340670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800" dirty="0">
                    <a:solidFill>
                      <a:srgbClr val="C00000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Image</a:t>
                </a:r>
                <a:r>
                  <a:rPr kumimoji="1" lang="en-US" altLang="ko-KR" sz="28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: 224x224x3</a:t>
                </a:r>
              </a:p>
              <a:p>
                <a:r>
                  <a:rPr kumimoji="1" lang="en-US" altLang="ko-KR" sz="2800" dirty="0">
                    <a:solidFill>
                      <a:schemeClr val="accent2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Filter</a:t>
                </a:r>
                <a:r>
                  <a:rPr kumimoji="1" lang="en-US" altLang="ko-KR" sz="28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: 5x5x3</a:t>
                </a:r>
                <a:r>
                  <a:rPr kumimoji="1" lang="ko-KR" altLang="en-US" sz="28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 </a:t>
                </a:r>
                <a:r>
                  <a:rPr kumimoji="1" lang="en-US" altLang="ko-KR" sz="28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(</a:t>
                </a:r>
                <a14:m>
                  <m:oMath xmlns:m="http://schemas.openxmlformats.org/officeDocument/2006/math">
                    <m:r>
                      <a:rPr kumimoji="1" lang="ko-KR" altLang="en-US" sz="28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 </m:t>
                    </m:r>
                    <m:r>
                      <a:rPr kumimoji="1" lang="en-US" altLang="ko-KR" sz="28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𝑤</m:t>
                    </m:r>
                  </m:oMath>
                </a14:m>
                <a:r>
                  <a:rPr kumimoji="1" lang="en-US" altLang="ko-KR" sz="28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)</a:t>
                </a:r>
                <a:endParaRPr kumimoji="1" lang="ko-KR" altLang="en-US" sz="28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E25DCB-C812-3146-BC66-31A69DE40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47" y="1145219"/>
                <a:ext cx="3406702" cy="954107"/>
              </a:xfrm>
              <a:prstGeom prst="rect">
                <a:avLst/>
              </a:prstGeom>
              <a:blipFill>
                <a:blip r:embed="rId3"/>
                <a:stretch>
                  <a:fillRect l="-3717" t="-7895"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8A8A086-3C67-AB4D-BF06-6708625B11BB}"/>
              </a:ext>
            </a:extLst>
          </p:cNvPr>
          <p:cNvCxnSpPr>
            <a:cxnSpLocks/>
          </p:cNvCxnSpPr>
          <p:nvPr/>
        </p:nvCxnSpPr>
        <p:spPr>
          <a:xfrm>
            <a:off x="4374968" y="3522269"/>
            <a:ext cx="2003673" cy="178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9221FCD6-271D-8646-8299-7C91BE84A5D6}"/>
              </a:ext>
            </a:extLst>
          </p:cNvPr>
          <p:cNvSpPr/>
          <p:nvPr/>
        </p:nvSpPr>
        <p:spPr>
          <a:xfrm>
            <a:off x="6901460" y="2132708"/>
            <a:ext cx="886193" cy="2594709"/>
          </a:xfrm>
          <a:prstGeom prst="cube">
            <a:avLst>
              <a:gd name="adj" fmla="val 79512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AD2A3-AE5C-CD4B-AA83-9CAD1D1E89FA}"/>
              </a:ext>
            </a:extLst>
          </p:cNvPr>
          <p:cNvSpPr txBox="1"/>
          <p:nvPr/>
        </p:nvSpPr>
        <p:spPr>
          <a:xfrm>
            <a:off x="6223749" y="1417120"/>
            <a:ext cx="27761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Activation map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2E2FA-22B3-3D41-9E48-4B6A85DE2AD0}"/>
              </a:ext>
            </a:extLst>
          </p:cNvPr>
          <p:cNvSpPr txBox="1"/>
          <p:nvPr/>
        </p:nvSpPr>
        <p:spPr>
          <a:xfrm>
            <a:off x="6799038" y="4727417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73AEBD-A826-024C-900B-309C768AC029}"/>
              </a:ext>
            </a:extLst>
          </p:cNvPr>
          <p:cNvSpPr txBox="1"/>
          <p:nvPr/>
        </p:nvSpPr>
        <p:spPr>
          <a:xfrm>
            <a:off x="7469296" y="4266370"/>
            <a:ext cx="636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220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FC5863-343D-4849-A535-A42B6E27E96F}"/>
              </a:ext>
            </a:extLst>
          </p:cNvPr>
          <p:cNvSpPr txBox="1"/>
          <p:nvPr/>
        </p:nvSpPr>
        <p:spPr>
          <a:xfrm>
            <a:off x="7837362" y="2924009"/>
            <a:ext cx="636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220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3AD486-D573-C647-9397-A6E2EEB16EDC}"/>
              </a:ext>
            </a:extLst>
          </p:cNvPr>
          <p:cNvSpPr txBox="1"/>
          <p:nvPr/>
        </p:nvSpPr>
        <p:spPr>
          <a:xfrm>
            <a:off x="9117367" y="2965142"/>
            <a:ext cx="28230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A</a:t>
            </a:r>
            <a:r>
              <a:rPr kumimoji="1" lang="ko-KR" altLang="en-US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filter</a:t>
            </a:r>
            <a:r>
              <a:rPr kumimoji="1"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는 </a:t>
            </a:r>
            <a:endParaRPr kumimoji="1" lang="en-US" altLang="ko-KR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r>
              <a:rPr kumimoji="1" lang="en-US" altLang="ko-KR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an</a:t>
            </a:r>
            <a:r>
              <a:rPr kumimoji="1" lang="ko-KR" altLang="en-US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activation map</a:t>
            </a:r>
            <a:r>
              <a:rPr kumimoji="1"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만든다</a:t>
            </a:r>
            <a:r>
              <a:rPr kumimoji="1"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4" name="정육면체 33">
            <a:extLst>
              <a:ext uri="{FF2B5EF4-FFF2-40B4-BE49-F238E27FC236}">
                <a16:creationId xmlns:a16="http://schemas.microsoft.com/office/drawing/2014/main" id="{AA4C87DD-F180-9C45-ACEF-E10F4081C883}"/>
              </a:ext>
            </a:extLst>
          </p:cNvPr>
          <p:cNvSpPr/>
          <p:nvPr/>
        </p:nvSpPr>
        <p:spPr>
          <a:xfrm>
            <a:off x="2921758" y="4263291"/>
            <a:ext cx="886193" cy="2594709"/>
          </a:xfrm>
          <a:prstGeom prst="cube">
            <a:avLst>
              <a:gd name="adj" fmla="val 79512"/>
            </a:avLst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5" name="정육면체 34">
            <a:extLst>
              <a:ext uri="{FF2B5EF4-FFF2-40B4-BE49-F238E27FC236}">
                <a16:creationId xmlns:a16="http://schemas.microsoft.com/office/drawing/2014/main" id="{110879FD-EFD8-3446-B161-5DBFC90CDC0F}"/>
              </a:ext>
            </a:extLst>
          </p:cNvPr>
          <p:cNvSpPr/>
          <p:nvPr/>
        </p:nvSpPr>
        <p:spPr>
          <a:xfrm>
            <a:off x="3275272" y="5285587"/>
            <a:ext cx="335349" cy="577081"/>
          </a:xfrm>
          <a:prstGeom prst="cube">
            <a:avLst>
              <a:gd name="adj" fmla="val 53788"/>
            </a:avLst>
          </a:prstGeom>
          <a:solidFill>
            <a:schemeClr val="accent6">
              <a:lumMod val="60000"/>
              <a:lumOff val="40000"/>
              <a:alpha val="55879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85C7D63D-0E58-F047-923C-916C2BB14F63}"/>
              </a:ext>
            </a:extLst>
          </p:cNvPr>
          <p:cNvCxnSpPr>
            <a:stCxn id="35" idx="1"/>
          </p:cNvCxnSpPr>
          <p:nvPr/>
        </p:nvCxnSpPr>
        <p:spPr>
          <a:xfrm>
            <a:off x="3352758" y="5465965"/>
            <a:ext cx="2086321" cy="2061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4BC8F814-CDC5-694E-8C76-92AD8B445050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3352758" y="5687518"/>
            <a:ext cx="2086321" cy="1751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56DA962B-E2CD-724B-A433-940AD2972CF4}"/>
              </a:ext>
            </a:extLst>
          </p:cNvPr>
          <p:cNvCxnSpPr>
            <a:cxnSpLocks/>
            <a:stCxn id="35" idx="0"/>
          </p:cNvCxnSpPr>
          <p:nvPr/>
        </p:nvCxnSpPr>
        <p:spPr>
          <a:xfrm>
            <a:off x="3533135" y="5285587"/>
            <a:ext cx="1905944" cy="3865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E92CF1DC-5C6D-DE4C-B2FA-3D802D93CC96}"/>
              </a:ext>
            </a:extLst>
          </p:cNvPr>
          <p:cNvCxnSpPr>
            <a:cxnSpLocks/>
          </p:cNvCxnSpPr>
          <p:nvPr/>
        </p:nvCxnSpPr>
        <p:spPr>
          <a:xfrm>
            <a:off x="3610621" y="5679057"/>
            <a:ext cx="1828458" cy="178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730015BA-9B34-9C47-BB53-10D3C85B1D41}"/>
              </a:ext>
            </a:extLst>
          </p:cNvPr>
          <p:cNvSpPr/>
          <p:nvPr/>
        </p:nvSpPr>
        <p:spPr>
          <a:xfrm>
            <a:off x="5433419" y="5541450"/>
            <a:ext cx="288000" cy="288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5739E08-8E4F-E04D-9FA8-630D2630C7B8}"/>
              </a:ext>
            </a:extLst>
          </p:cNvPr>
          <p:cNvCxnSpPr>
            <a:cxnSpLocks/>
          </p:cNvCxnSpPr>
          <p:nvPr/>
        </p:nvCxnSpPr>
        <p:spPr>
          <a:xfrm>
            <a:off x="6000436" y="5661237"/>
            <a:ext cx="2003673" cy="178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정육면체 41">
            <a:extLst>
              <a:ext uri="{FF2B5EF4-FFF2-40B4-BE49-F238E27FC236}">
                <a16:creationId xmlns:a16="http://schemas.microsoft.com/office/drawing/2014/main" id="{269D7272-CC6B-0B42-B56C-7F09CBABA7A3}"/>
              </a:ext>
            </a:extLst>
          </p:cNvPr>
          <p:cNvSpPr/>
          <p:nvPr/>
        </p:nvSpPr>
        <p:spPr>
          <a:xfrm>
            <a:off x="8326545" y="4244095"/>
            <a:ext cx="886193" cy="2594709"/>
          </a:xfrm>
          <a:prstGeom prst="cube">
            <a:avLst>
              <a:gd name="adj" fmla="val 79512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955219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27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0863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Convolutional Layer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A2986982-8C9E-C341-B71C-FC2B34B39314}"/>
              </a:ext>
            </a:extLst>
          </p:cNvPr>
          <p:cNvSpPr/>
          <p:nvPr/>
        </p:nvSpPr>
        <p:spPr>
          <a:xfrm>
            <a:off x="1296290" y="2124323"/>
            <a:ext cx="886193" cy="2594709"/>
          </a:xfrm>
          <a:prstGeom prst="cube">
            <a:avLst>
              <a:gd name="adj" fmla="val 79512"/>
            </a:avLst>
          </a:prstGeom>
          <a:solidFill>
            <a:schemeClr val="bg1">
              <a:lumMod val="6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2" name="정육면체 21">
            <a:extLst>
              <a:ext uri="{FF2B5EF4-FFF2-40B4-BE49-F238E27FC236}">
                <a16:creationId xmlns:a16="http://schemas.microsoft.com/office/drawing/2014/main" id="{164A3E36-9251-9F43-BD64-53215578A5DF}"/>
              </a:ext>
            </a:extLst>
          </p:cNvPr>
          <p:cNvSpPr/>
          <p:nvPr/>
        </p:nvSpPr>
        <p:spPr>
          <a:xfrm>
            <a:off x="1649804" y="3146619"/>
            <a:ext cx="335349" cy="577081"/>
          </a:xfrm>
          <a:prstGeom prst="cube">
            <a:avLst>
              <a:gd name="adj" fmla="val 53788"/>
            </a:avLst>
          </a:prstGeom>
          <a:solidFill>
            <a:schemeClr val="accent2">
              <a:lumMod val="60000"/>
              <a:lumOff val="40000"/>
              <a:alpha val="55879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0F50CE5B-7796-294C-B0EF-FFEBD7558E6A}"/>
              </a:ext>
            </a:extLst>
          </p:cNvPr>
          <p:cNvCxnSpPr>
            <a:stCxn id="22" idx="1"/>
          </p:cNvCxnSpPr>
          <p:nvPr/>
        </p:nvCxnSpPr>
        <p:spPr>
          <a:xfrm>
            <a:off x="1727290" y="3326997"/>
            <a:ext cx="2086321" cy="2061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D8CA3619-B6F8-074F-9022-20609E110D31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1727290" y="3548550"/>
            <a:ext cx="2086321" cy="1751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1D9601C4-EE9A-D04E-9B34-97495C840622}"/>
              </a:ext>
            </a:extLst>
          </p:cNvPr>
          <p:cNvCxnSpPr>
            <a:cxnSpLocks/>
            <a:stCxn id="22" idx="0"/>
          </p:cNvCxnSpPr>
          <p:nvPr/>
        </p:nvCxnSpPr>
        <p:spPr>
          <a:xfrm>
            <a:off x="1907667" y="3146619"/>
            <a:ext cx="1905944" cy="38651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B9F1D4EA-95A3-CF4F-8320-FA6D5BDF12E8}"/>
              </a:ext>
            </a:extLst>
          </p:cNvPr>
          <p:cNvCxnSpPr>
            <a:cxnSpLocks/>
          </p:cNvCxnSpPr>
          <p:nvPr/>
        </p:nvCxnSpPr>
        <p:spPr>
          <a:xfrm>
            <a:off x="1985153" y="3540089"/>
            <a:ext cx="1828458" cy="178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6B5F21E3-6EF6-0546-8F5E-C3FD1B9A81AB}"/>
              </a:ext>
            </a:extLst>
          </p:cNvPr>
          <p:cNvSpPr/>
          <p:nvPr/>
        </p:nvSpPr>
        <p:spPr>
          <a:xfrm>
            <a:off x="3807951" y="3402482"/>
            <a:ext cx="288000" cy="288000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E25DCB-C812-3146-BC66-31A69DE409BF}"/>
              </a:ext>
            </a:extLst>
          </p:cNvPr>
          <p:cNvSpPr txBox="1"/>
          <p:nvPr/>
        </p:nvSpPr>
        <p:spPr>
          <a:xfrm>
            <a:off x="665474" y="1529355"/>
            <a:ext cx="3286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Image</a:t>
            </a:r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: 224x224x3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8A8A086-3C67-AB4D-BF06-6708625B11BB}"/>
              </a:ext>
            </a:extLst>
          </p:cNvPr>
          <p:cNvCxnSpPr>
            <a:cxnSpLocks/>
          </p:cNvCxnSpPr>
          <p:nvPr/>
        </p:nvCxnSpPr>
        <p:spPr>
          <a:xfrm>
            <a:off x="4374968" y="3522269"/>
            <a:ext cx="2003673" cy="178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9221FCD6-271D-8646-8299-7C91BE84A5D6}"/>
              </a:ext>
            </a:extLst>
          </p:cNvPr>
          <p:cNvSpPr/>
          <p:nvPr/>
        </p:nvSpPr>
        <p:spPr>
          <a:xfrm>
            <a:off x="6901460" y="2132708"/>
            <a:ext cx="886193" cy="2594709"/>
          </a:xfrm>
          <a:prstGeom prst="cube">
            <a:avLst>
              <a:gd name="adj" fmla="val 79512"/>
            </a:avLst>
          </a:prstGeom>
          <a:solidFill>
            <a:schemeClr val="accent4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AD2A3-AE5C-CD4B-AA83-9CAD1D1E89FA}"/>
              </a:ext>
            </a:extLst>
          </p:cNvPr>
          <p:cNvSpPr txBox="1"/>
          <p:nvPr/>
        </p:nvSpPr>
        <p:spPr>
          <a:xfrm>
            <a:off x="6378641" y="1460241"/>
            <a:ext cx="5393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Activation maps: 220 x 220 x 5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42" name="정육면체 41">
            <a:extLst>
              <a:ext uri="{FF2B5EF4-FFF2-40B4-BE49-F238E27FC236}">
                <a16:creationId xmlns:a16="http://schemas.microsoft.com/office/drawing/2014/main" id="{269D7272-CC6B-0B42-B56C-7F09CBABA7A3}"/>
              </a:ext>
            </a:extLst>
          </p:cNvPr>
          <p:cNvSpPr/>
          <p:nvPr/>
        </p:nvSpPr>
        <p:spPr>
          <a:xfrm>
            <a:off x="7265258" y="2131645"/>
            <a:ext cx="886193" cy="2594709"/>
          </a:xfrm>
          <a:prstGeom prst="cube">
            <a:avLst>
              <a:gd name="adj" fmla="val 79512"/>
            </a:avLst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0" name="정육면체 29">
            <a:extLst>
              <a:ext uri="{FF2B5EF4-FFF2-40B4-BE49-F238E27FC236}">
                <a16:creationId xmlns:a16="http://schemas.microsoft.com/office/drawing/2014/main" id="{CAC3200D-AA3C-5941-AE50-7FB8C50CED7C}"/>
              </a:ext>
            </a:extLst>
          </p:cNvPr>
          <p:cNvSpPr/>
          <p:nvPr/>
        </p:nvSpPr>
        <p:spPr>
          <a:xfrm>
            <a:off x="7646395" y="2105127"/>
            <a:ext cx="886193" cy="2594709"/>
          </a:xfrm>
          <a:prstGeom prst="cube">
            <a:avLst>
              <a:gd name="adj" fmla="val 79512"/>
            </a:avLst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1" name="정육면체 30">
            <a:extLst>
              <a:ext uri="{FF2B5EF4-FFF2-40B4-BE49-F238E27FC236}">
                <a16:creationId xmlns:a16="http://schemas.microsoft.com/office/drawing/2014/main" id="{E9C92A10-4BB3-AD44-8946-3B3A509CBD37}"/>
              </a:ext>
            </a:extLst>
          </p:cNvPr>
          <p:cNvSpPr/>
          <p:nvPr/>
        </p:nvSpPr>
        <p:spPr>
          <a:xfrm>
            <a:off x="8072152" y="2102328"/>
            <a:ext cx="886193" cy="2594709"/>
          </a:xfrm>
          <a:prstGeom prst="cube">
            <a:avLst>
              <a:gd name="adj" fmla="val 79512"/>
            </a:avLst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2" name="정육면체 31">
            <a:extLst>
              <a:ext uri="{FF2B5EF4-FFF2-40B4-BE49-F238E27FC236}">
                <a16:creationId xmlns:a16="http://schemas.microsoft.com/office/drawing/2014/main" id="{208C2674-ABFE-2A41-8F79-913C20643DFE}"/>
              </a:ext>
            </a:extLst>
          </p:cNvPr>
          <p:cNvSpPr/>
          <p:nvPr/>
        </p:nvSpPr>
        <p:spPr>
          <a:xfrm>
            <a:off x="8453289" y="2090541"/>
            <a:ext cx="886193" cy="2594709"/>
          </a:xfrm>
          <a:prstGeom prst="cube">
            <a:avLst>
              <a:gd name="adj" fmla="val 79512"/>
            </a:avLst>
          </a:prstGeom>
          <a:solidFill>
            <a:srgbClr val="7030A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46D13-9190-0A48-874E-89B3124F1422}"/>
              </a:ext>
            </a:extLst>
          </p:cNvPr>
          <p:cNvSpPr txBox="1"/>
          <p:nvPr/>
        </p:nvSpPr>
        <p:spPr>
          <a:xfrm>
            <a:off x="301924" y="5255564"/>
            <a:ext cx="86387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6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개의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5x5x3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필터를 이용해서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6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개의 서로 다른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activation map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만듦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즉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새로운 이미지를 만든 것임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이것이 한개의 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층임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Convolutional layer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도 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선형함수임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F94776-18F5-8541-9325-FE0D1FB4F539}"/>
              </a:ext>
            </a:extLst>
          </p:cNvPr>
          <p:cNvSpPr txBox="1"/>
          <p:nvPr/>
        </p:nvSpPr>
        <p:spPr>
          <a:xfrm>
            <a:off x="4374968" y="2721113"/>
            <a:ext cx="18998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Convolutional</a:t>
            </a:r>
          </a:p>
          <a:p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Layer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510486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28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1800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Padding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C6328E-37AC-D74B-97F7-F726CD5ED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0472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8719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29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1321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Stride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BEB445-74D1-D34B-892F-657B559F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66" y="2018221"/>
            <a:ext cx="8529197" cy="361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7515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1835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Example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99894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52799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Max pooling, Avg pooling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599F27D-A586-CE4B-8C77-8B6F6FCA7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09" y="1590035"/>
            <a:ext cx="7324785" cy="400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18785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243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Simple network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9311977-AB72-1A45-843C-B08CE8CE41B6}"/>
              </a:ext>
            </a:extLst>
          </p:cNvPr>
          <p:cNvSpPr/>
          <p:nvPr/>
        </p:nvSpPr>
        <p:spPr>
          <a:xfrm>
            <a:off x="1144162" y="4152666"/>
            <a:ext cx="2967486" cy="44857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Convolutional layer</a:t>
            </a:r>
            <a:endParaRPr kumimoji="1" lang="ko-KR" altLang="en-US" dirty="0">
              <a:solidFill>
                <a:schemeClr val="tx1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EB7EA33-EAA5-5841-9AB6-B28D6BAF7C10}"/>
              </a:ext>
            </a:extLst>
          </p:cNvPr>
          <p:cNvSpPr/>
          <p:nvPr/>
        </p:nvSpPr>
        <p:spPr>
          <a:xfrm>
            <a:off x="1144162" y="3011103"/>
            <a:ext cx="2967486" cy="44857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Activation Function</a:t>
            </a:r>
            <a:endParaRPr kumimoji="1" lang="ko-KR" altLang="en-US" dirty="0">
              <a:solidFill>
                <a:schemeClr val="tx1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8EBAB78-7089-F84E-8D0A-0E6BADB11DD8}"/>
              </a:ext>
            </a:extLst>
          </p:cNvPr>
          <p:cNvCxnSpPr>
            <a:cxnSpLocks/>
          </p:cNvCxnSpPr>
          <p:nvPr/>
        </p:nvCxnSpPr>
        <p:spPr>
          <a:xfrm flipV="1">
            <a:off x="2627905" y="3459677"/>
            <a:ext cx="0" cy="6929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96338F-1213-4A48-914D-62F28930B5E9}"/>
              </a:ext>
            </a:extLst>
          </p:cNvPr>
          <p:cNvSpPr/>
          <p:nvPr/>
        </p:nvSpPr>
        <p:spPr>
          <a:xfrm>
            <a:off x="773226" y="2599424"/>
            <a:ext cx="3709359" cy="254479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33959-B4A3-DA49-8E17-3C2DBE971572}"/>
              </a:ext>
            </a:extLst>
          </p:cNvPr>
          <p:cNvSpPr txBox="1"/>
          <p:nvPr/>
        </p:nvSpPr>
        <p:spPr>
          <a:xfrm>
            <a:off x="773226" y="1971252"/>
            <a:ext cx="350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Simple convolutional block</a:t>
            </a:r>
            <a:endParaRPr kumimoji="1" lang="ko-KR" altLang="en-US" sz="2000" dirty="0">
              <a:solidFill>
                <a:srgbClr val="C0000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C9EC9A-BC80-034C-BBCD-004DC8ABD0EA}"/>
              </a:ext>
            </a:extLst>
          </p:cNvPr>
          <p:cNvSpPr txBox="1"/>
          <p:nvPr/>
        </p:nvSpPr>
        <p:spPr>
          <a:xfrm>
            <a:off x="9000932" y="3663437"/>
            <a:ext cx="2173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Simple network 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D54162-4870-374E-ACF5-3BDC9BFA1C90}"/>
              </a:ext>
            </a:extLst>
          </p:cNvPr>
          <p:cNvSpPr/>
          <p:nvPr/>
        </p:nvSpPr>
        <p:spPr>
          <a:xfrm>
            <a:off x="6534764" y="5515097"/>
            <a:ext cx="1929717" cy="4485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Inputs</a:t>
            </a:r>
            <a:endParaRPr kumimoji="1" lang="ko-KR" altLang="en-US" sz="1400" dirty="0">
              <a:solidFill>
                <a:schemeClr val="tx1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4EDE32-E1C0-F94B-806E-62014DFE3CB3}"/>
              </a:ext>
            </a:extLst>
          </p:cNvPr>
          <p:cNvSpPr/>
          <p:nvPr/>
        </p:nvSpPr>
        <p:spPr>
          <a:xfrm>
            <a:off x="6534762" y="4689294"/>
            <a:ext cx="1929717" cy="44857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Conv Block</a:t>
            </a:r>
            <a:endParaRPr kumimoji="1" lang="ko-KR" altLang="en-US" sz="1400" dirty="0">
              <a:solidFill>
                <a:schemeClr val="tx1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971382B-DAF0-8F40-BE28-590561536EF9}"/>
              </a:ext>
            </a:extLst>
          </p:cNvPr>
          <p:cNvSpPr/>
          <p:nvPr/>
        </p:nvSpPr>
        <p:spPr>
          <a:xfrm>
            <a:off x="6534762" y="3863492"/>
            <a:ext cx="1929717" cy="44857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Conv Block</a:t>
            </a:r>
            <a:endParaRPr kumimoji="1" lang="ko-KR" altLang="en-US" sz="1400" dirty="0">
              <a:solidFill>
                <a:schemeClr val="tx1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5DA6A0-467D-5B45-950D-EB11FC1CFC0B}"/>
              </a:ext>
            </a:extLst>
          </p:cNvPr>
          <p:cNvSpPr/>
          <p:nvPr/>
        </p:nvSpPr>
        <p:spPr>
          <a:xfrm>
            <a:off x="6534761" y="3037690"/>
            <a:ext cx="1929717" cy="44857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Conv Block</a:t>
            </a:r>
            <a:endParaRPr kumimoji="1" lang="ko-KR" altLang="en-US" sz="1400" dirty="0">
              <a:solidFill>
                <a:schemeClr val="tx1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D4D3E6-4E0D-9246-ADE0-672C8BE431D8}"/>
              </a:ext>
            </a:extLst>
          </p:cNvPr>
          <p:cNvSpPr/>
          <p:nvPr/>
        </p:nvSpPr>
        <p:spPr>
          <a:xfrm>
            <a:off x="6534761" y="2211888"/>
            <a:ext cx="1929717" cy="44857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Fully connected (FC)</a:t>
            </a:r>
            <a:endParaRPr kumimoji="1" lang="ko-KR" altLang="en-US" sz="1400" dirty="0">
              <a:solidFill>
                <a:schemeClr val="tx1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B5FEDF-2354-0F49-BD7C-41C7A4625126}"/>
              </a:ext>
            </a:extLst>
          </p:cNvPr>
          <p:cNvSpPr/>
          <p:nvPr/>
        </p:nvSpPr>
        <p:spPr>
          <a:xfrm>
            <a:off x="6534760" y="1386086"/>
            <a:ext cx="1929717" cy="4485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 err="1">
                <a:solidFill>
                  <a:schemeClr val="tx1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Softmax</a:t>
            </a:r>
            <a:endParaRPr kumimoji="1" lang="ko-KR" altLang="en-US" sz="1400" dirty="0">
              <a:solidFill>
                <a:schemeClr val="tx1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4FCC053-BC1A-6F41-BBCC-04A8C24B1748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H="1" flipV="1">
            <a:off x="7499621" y="5137868"/>
            <a:ext cx="2" cy="37722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5F57897-7AE9-DF4A-943D-E0ED90B178CE}"/>
              </a:ext>
            </a:extLst>
          </p:cNvPr>
          <p:cNvCxnSpPr>
            <a:cxnSpLocks/>
            <a:stCxn id="16" idx="0"/>
            <a:endCxn id="19" idx="2"/>
          </p:cNvCxnSpPr>
          <p:nvPr/>
        </p:nvCxnSpPr>
        <p:spPr>
          <a:xfrm flipV="1">
            <a:off x="7499621" y="4312066"/>
            <a:ext cx="0" cy="3772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C36863A-5083-3E4C-A16D-3B2CE540BFCE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H="1" flipV="1">
            <a:off x="7499620" y="3486264"/>
            <a:ext cx="1" cy="3772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4E0669C-0FC9-B04B-9FF0-ECAA905714BD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>
          <a:xfrm flipV="1">
            <a:off x="7499620" y="2660462"/>
            <a:ext cx="0" cy="3772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C105713-437E-E942-98B8-AC95750BCCA5}"/>
              </a:ext>
            </a:extLst>
          </p:cNvPr>
          <p:cNvCxnSpPr>
            <a:cxnSpLocks/>
            <a:stCxn id="21" idx="0"/>
            <a:endCxn id="22" idx="2"/>
          </p:cNvCxnSpPr>
          <p:nvPr/>
        </p:nvCxnSpPr>
        <p:spPr>
          <a:xfrm flipH="1" flipV="1">
            <a:off x="7499619" y="1834660"/>
            <a:ext cx="1" cy="3772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5CE3380-8BEC-384C-B92A-17CFA8D3474E}"/>
              </a:ext>
            </a:extLst>
          </p:cNvPr>
          <p:cNvCxnSpPr>
            <a:cxnSpLocks/>
          </p:cNvCxnSpPr>
          <p:nvPr/>
        </p:nvCxnSpPr>
        <p:spPr>
          <a:xfrm flipH="1" flipV="1">
            <a:off x="7499617" y="996515"/>
            <a:ext cx="1" cy="3772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C038208-1AFF-7E4C-B956-5CDA6B6DE353}"/>
              </a:ext>
            </a:extLst>
          </p:cNvPr>
          <p:cNvSpPr txBox="1"/>
          <p:nvPr/>
        </p:nvSpPr>
        <p:spPr>
          <a:xfrm>
            <a:off x="6333945" y="570592"/>
            <a:ext cx="2331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예측값</a:t>
            </a:r>
            <a:r>
              <a:rPr kumimoji="1" lang="en-US" altLang="ko-KR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:</a:t>
            </a:r>
            <a:r>
              <a:rPr kumimoji="1" lang="ko-KR" altLang="en-US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Probability vector</a:t>
            </a:r>
            <a:endParaRPr kumimoji="1" lang="ko-KR" altLang="en-US" sz="1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087392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999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Loss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는 어떻게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?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5DA15B-32BF-144F-8D02-1B8513DA221A}"/>
              </a:ext>
            </a:extLst>
          </p:cNvPr>
          <p:cNvSpPr txBox="1"/>
          <p:nvPr/>
        </p:nvSpPr>
        <p:spPr>
          <a:xfrm>
            <a:off x="189781" y="2406770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Cat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6652C3-BFFF-C943-997E-A7EFDCBD5B5F}"/>
              </a:ext>
            </a:extLst>
          </p:cNvPr>
          <p:cNvSpPr txBox="1"/>
          <p:nvPr/>
        </p:nvSpPr>
        <p:spPr>
          <a:xfrm>
            <a:off x="189781" y="3094008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Dog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67673-BEA6-F84C-84D5-AA22BA9E9CF6}"/>
              </a:ext>
            </a:extLst>
          </p:cNvPr>
          <p:cNvSpPr txBox="1"/>
          <p:nvPr/>
        </p:nvSpPr>
        <p:spPr>
          <a:xfrm>
            <a:off x="189780" y="3781246"/>
            <a:ext cx="1124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Plane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540348-B0C9-2C49-8077-A2064A8895BF}"/>
              </a:ext>
            </a:extLst>
          </p:cNvPr>
          <p:cNvSpPr txBox="1"/>
          <p:nvPr/>
        </p:nvSpPr>
        <p:spPr>
          <a:xfrm>
            <a:off x="189780" y="446848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Tiger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BE6380-D5BF-6A47-957B-9353AB339051}"/>
              </a:ext>
            </a:extLst>
          </p:cNvPr>
          <p:cNvSpPr txBox="1"/>
          <p:nvPr/>
        </p:nvSpPr>
        <p:spPr>
          <a:xfrm>
            <a:off x="223443" y="5130095"/>
            <a:ext cx="1439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Human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6726005-4EC6-EE4D-B4D3-01FC1316A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841" y="2406770"/>
            <a:ext cx="2659832" cy="17732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F1EA21-09B7-AA46-8A7A-6B7489D00740}"/>
              </a:ext>
            </a:extLst>
          </p:cNvPr>
          <p:cNvSpPr txBox="1"/>
          <p:nvPr/>
        </p:nvSpPr>
        <p:spPr>
          <a:xfrm>
            <a:off x="3284841" y="4556813"/>
            <a:ext cx="718337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Label: one-hot vector</a:t>
            </a:r>
          </a:p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(1, 0, 0, 0, 0)</a:t>
            </a:r>
          </a:p>
          <a:p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길이 </a:t>
            </a:r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5</a:t>
            </a:r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에 </a:t>
            </a:r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cat class</a:t>
            </a:r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</a:t>
            </a:r>
            <a:r>
              <a:rPr kumimoji="1" lang="ko-KR" altLang="en-US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확률값이</a:t>
            </a:r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나머지는 </a:t>
            </a:r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0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96077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3 형태 1"/>
          <p:cNvSpPr/>
          <p:nvPr/>
        </p:nvSpPr>
        <p:spPr>
          <a:xfrm>
            <a:off x="1942430" y="3572708"/>
            <a:ext cx="4018263" cy="401826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슬라이드 3 형태 2"/>
          <p:cNvSpPr/>
          <p:nvPr/>
        </p:nvSpPr>
        <p:spPr>
          <a:xfrm>
            <a:off x="3236686" y="1698171"/>
            <a:ext cx="943428" cy="2946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슬라이드 3 형태 3"/>
          <p:cNvSpPr txBox="1"/>
          <p:nvPr/>
        </p:nvSpPr>
        <p:spPr>
          <a:xfrm>
            <a:off x="4688114" y="2674801"/>
            <a:ext cx="43146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Overview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5" name="슬라이드 3 형태 4"/>
          <p:cNvSpPr/>
          <p:nvPr/>
        </p:nvSpPr>
        <p:spPr>
          <a:xfrm>
            <a:off x="9315686" y="-970264"/>
            <a:ext cx="3466721" cy="346672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슬라이드 3 형태 5"/>
          <p:cNvSpPr txBox="1"/>
          <p:nvPr/>
        </p:nvSpPr>
        <p:spPr>
          <a:xfrm>
            <a:off x="4688114" y="3875130"/>
            <a:ext cx="5306278" cy="769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0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Computer Vision</a:t>
            </a:r>
            <a:endParaRPr kumimoji="0" lang="zh-CN" altLang="en-US" sz="4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97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" grpId="1" animBg="1"/>
      <p:bldP spid="4" grpId="0"/>
      <p:bldP spid="5" grpId="0" animBg="1"/>
      <p:bldP spid="6" grpId="0" animBg="1"/>
      <p:bldP spid="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972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Loss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: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Cross-Entropy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함수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5DA15B-32BF-144F-8D02-1B8513DA221A}"/>
              </a:ext>
            </a:extLst>
          </p:cNvPr>
          <p:cNvSpPr txBox="1"/>
          <p:nvPr/>
        </p:nvSpPr>
        <p:spPr>
          <a:xfrm>
            <a:off x="189781" y="2406770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Cat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6652C3-BFFF-C943-997E-A7EFDCBD5B5F}"/>
              </a:ext>
            </a:extLst>
          </p:cNvPr>
          <p:cNvSpPr txBox="1"/>
          <p:nvPr/>
        </p:nvSpPr>
        <p:spPr>
          <a:xfrm>
            <a:off x="189781" y="3094008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Dog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67673-BEA6-F84C-84D5-AA22BA9E9CF6}"/>
              </a:ext>
            </a:extLst>
          </p:cNvPr>
          <p:cNvSpPr txBox="1"/>
          <p:nvPr/>
        </p:nvSpPr>
        <p:spPr>
          <a:xfrm>
            <a:off x="189780" y="3781246"/>
            <a:ext cx="1124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Plane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540348-B0C9-2C49-8077-A2064A8895BF}"/>
              </a:ext>
            </a:extLst>
          </p:cNvPr>
          <p:cNvSpPr txBox="1"/>
          <p:nvPr/>
        </p:nvSpPr>
        <p:spPr>
          <a:xfrm>
            <a:off x="189780" y="4468484"/>
            <a:ext cx="1056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Tiger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BE6380-D5BF-6A47-957B-9353AB339051}"/>
              </a:ext>
            </a:extLst>
          </p:cNvPr>
          <p:cNvSpPr txBox="1"/>
          <p:nvPr/>
        </p:nvSpPr>
        <p:spPr>
          <a:xfrm>
            <a:off x="223443" y="5130095"/>
            <a:ext cx="1439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Human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6726005-4EC6-EE4D-B4D3-01FC1316A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261" y="1101121"/>
            <a:ext cx="1647647" cy="1098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5D989D-673E-7D45-89FA-F6B4E4F1A458}"/>
                  </a:ext>
                </a:extLst>
              </p:cNvPr>
              <p:cNvSpPr txBox="1"/>
              <p:nvPr/>
            </p:nvSpPr>
            <p:spPr>
              <a:xfrm>
                <a:off x="2260121" y="2441275"/>
                <a:ext cx="9012852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Label (p) = (1,0,0,0,0)</a:t>
                </a:r>
              </a:p>
              <a:p>
                <a:r>
                  <a:rPr kumimoji="1" lang="en-US" altLang="ko-KR" sz="2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Prediction (q) = (0.6, 0.3, 0.02, 0.03, 0.05) (made by </a:t>
                </a:r>
                <a:r>
                  <a:rPr kumimoji="1" lang="en-US" altLang="ko-KR" sz="2400" dirty="0" err="1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softmax</a:t>
                </a:r>
                <a:r>
                  <a:rPr kumimoji="1" lang="en-US" altLang="ko-KR" sz="2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)</a:t>
                </a:r>
              </a:p>
              <a:p>
                <a:endParaRPr kumimoji="1" lang="en-US" altLang="ko-KR" sz="24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  <a:p>
                <a:r>
                  <a:rPr kumimoji="1" lang="en-US" altLang="ko-KR" sz="2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Then…</a:t>
                </a:r>
              </a:p>
              <a:p>
                <a:endParaRPr kumimoji="1" lang="en-US" altLang="ko-KR" sz="24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  <a:p>
                <a:r>
                  <a:rPr kumimoji="1" lang="en-US" altLang="ko-KR" sz="2400" dirty="0" err="1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CrossEntropy</a:t>
                </a:r>
                <a:r>
                  <a:rPr kumimoji="1" lang="en-US" altLang="ko-KR" sz="2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 =-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∑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ko-KR" sz="2400" b="0" i="0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log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⁡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ko-KR" sz="24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  <a:p>
                <a:pPr marL="342900" indent="-342900">
                  <a:buFont typeface="Wingdings" pitchFamily="2" charset="2"/>
                  <a:buChar char="§"/>
                </a:pPr>
                <a:r>
                  <a:rPr kumimoji="1" lang="ko-KR" altLang="en-US" sz="2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두 확률 벡터 사이의 거리를 </a:t>
                </a:r>
                <a:r>
                  <a:rPr kumimoji="1" lang="en-US" altLang="ko-KR" sz="2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measure</a:t>
                </a:r>
                <a:r>
                  <a:rPr kumimoji="1" lang="ko-KR" altLang="en-US" sz="2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하는 지표</a:t>
                </a:r>
                <a:r>
                  <a:rPr kumimoji="1" lang="en-US" altLang="ko-KR" sz="2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5D989D-673E-7D45-89FA-F6B4E4F1A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121" y="2441275"/>
                <a:ext cx="9012852" cy="2677656"/>
              </a:xfrm>
              <a:prstGeom prst="rect">
                <a:avLst/>
              </a:prstGeom>
              <a:blipFill>
                <a:blip r:embed="rId4"/>
                <a:stretch>
                  <a:fillRect l="-1127" t="-1887" r="-141" b="-42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698720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669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Others (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용어 정리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6726005-4EC6-EE4D-B4D3-01FC1316A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261" y="1101121"/>
            <a:ext cx="1647647" cy="10984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5D989D-673E-7D45-89FA-F6B4E4F1A458}"/>
                  </a:ext>
                </a:extLst>
              </p:cNvPr>
              <p:cNvSpPr txBox="1"/>
              <p:nvPr/>
            </p:nvSpPr>
            <p:spPr>
              <a:xfrm>
                <a:off x="2260121" y="2441275"/>
                <a:ext cx="6616491" cy="17553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2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CrossEntropy =-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∑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ko-KR" sz="2400" b="0" i="0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log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⁡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𝑞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ko-KR" sz="24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  <a:p>
                <a:endParaRPr kumimoji="1" lang="en-US" altLang="ko-KR" sz="24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  <a:p>
                <a:r>
                  <a:rPr kumimoji="1" lang="en-US" altLang="ko-KR" sz="2400" dirty="0" err="1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Kullback-Leibler</a:t>
                </a:r>
                <a:r>
                  <a:rPr kumimoji="1" lang="en-US" altLang="ko-KR" sz="2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 Divergence (KL divergence)</a:t>
                </a:r>
              </a:p>
              <a:p>
                <a:r>
                  <a:rPr kumimoji="1" lang="en-US" altLang="ko-KR" sz="2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= </a:t>
                </a:r>
                <a14:m>
                  <m:oMath xmlns:m="http://schemas.openxmlformats.org/officeDocument/2006/math"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∑</m:t>
                    </m:r>
                    <m:sSub>
                      <m:sSub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sSubPr>
                      <m:e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𝑝</m:t>
                        </m:r>
                      </m:e>
                      <m:sub>
                        <m: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kumimoji="1" lang="en-US" altLang="ko-KR" sz="2400" b="0" i="0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log</m:t>
                    </m:r>
                    <m:r>
                      <a:rPr kumimoji="1" lang="en-US" altLang="ko-KR" sz="24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⁡</m:t>
                    </m:r>
                    <m:f>
                      <m:fPr>
                        <m:ctrlPr>
                          <a:rPr kumimoji="1" lang="en-US" altLang="ko-KR" sz="24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  <m:t>𝑝</m:t>
                            </m:r>
                          </m:e>
                          <m:sub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  <m:t>𝑞</m:t>
                            </m:r>
                          </m:e>
                          <m:sub>
                            <m:r>
                              <a:rPr kumimoji="1" lang="en-US" altLang="ko-KR" sz="2400" b="0" i="1" smtClean="0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kumimoji="1" lang="en-US" altLang="ko-KR" sz="24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5D989D-673E-7D45-89FA-F6B4E4F1A4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121" y="2441275"/>
                <a:ext cx="6616491" cy="1755352"/>
              </a:xfrm>
              <a:prstGeom prst="rect">
                <a:avLst/>
              </a:prstGeom>
              <a:blipFill>
                <a:blip r:embed="rId4"/>
                <a:stretch>
                  <a:fillRect l="-1536" t="-2878" r="-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4DC80B5-9B39-FC41-892B-3361B5AFF7BD}"/>
              </a:ext>
            </a:extLst>
          </p:cNvPr>
          <p:cNvSpPr txBox="1"/>
          <p:nvPr/>
        </p:nvSpPr>
        <p:spPr>
          <a:xfrm>
            <a:off x="1242204" y="4580626"/>
            <a:ext cx="59520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P: label distribution</a:t>
            </a:r>
          </a:p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Q: model distribution (prediction)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1816465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3 형태 1"/>
          <p:cNvSpPr/>
          <p:nvPr/>
        </p:nvSpPr>
        <p:spPr>
          <a:xfrm>
            <a:off x="1942430" y="3572708"/>
            <a:ext cx="4018263" cy="401826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슬라이드 3 형태 2"/>
          <p:cNvSpPr/>
          <p:nvPr/>
        </p:nvSpPr>
        <p:spPr>
          <a:xfrm>
            <a:off x="3236686" y="1698171"/>
            <a:ext cx="943428" cy="2946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슬라이드 3 형태 3"/>
          <p:cNvSpPr txBox="1"/>
          <p:nvPr/>
        </p:nvSpPr>
        <p:spPr>
          <a:xfrm>
            <a:off x="4688114" y="2674801"/>
            <a:ext cx="36519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Practice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5" name="슬라이드 3 형태 4"/>
          <p:cNvSpPr/>
          <p:nvPr/>
        </p:nvSpPr>
        <p:spPr>
          <a:xfrm>
            <a:off x="9315686" y="-970264"/>
            <a:ext cx="3466721" cy="346672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슬라이드 3 형태 5"/>
          <p:cNvSpPr txBox="1"/>
          <p:nvPr/>
        </p:nvSpPr>
        <p:spPr>
          <a:xfrm>
            <a:off x="4688114" y="3875130"/>
            <a:ext cx="5306278" cy="769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0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Computer Vision</a:t>
            </a:r>
            <a:endParaRPr kumimoji="0" lang="zh-CN" altLang="en-US" sz="4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03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" grpId="1" animBg="1"/>
      <p:bldP spid="4" grpId="0"/>
      <p:bldP spid="5" grpId="0" animBg="1"/>
      <p:bldP spid="6" grpId="0" animBg="1"/>
      <p:bldP spid="6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087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Practice 1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033BDA-21F9-1A45-A548-FEA1B2916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82" y="2324996"/>
            <a:ext cx="9708311" cy="3441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C086EB-579B-1348-9123-510AF3018FA5}"/>
              </a:ext>
            </a:extLst>
          </p:cNvPr>
          <p:cNvSpPr txBox="1"/>
          <p:nvPr/>
        </p:nvSpPr>
        <p:spPr>
          <a:xfrm>
            <a:off x="310551" y="1207698"/>
            <a:ext cx="65256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Tensor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는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4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차원으로 구성되어야 함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endParaRPr kumimoji="1" lang="en-US" altLang="ko-KR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Batch size x channel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수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x width x height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형태임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torch.nn.Conv2d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는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class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형태임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249038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37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5538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Preliminary : Data structure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5" name="그래픽 4" descr="데이터베이스">
            <a:extLst>
              <a:ext uri="{FF2B5EF4-FFF2-40B4-BE49-F238E27FC236}">
                <a16:creationId xmlns:a16="http://schemas.microsoft.com/office/drawing/2014/main" id="{068DBD7A-33F5-0D47-9369-A7716B5D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143" y="2595283"/>
            <a:ext cx="1376082" cy="137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80669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37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844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Practice 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2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: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Pseudocode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46F331-5B9F-FE49-9A77-C634DC6E7771}"/>
              </a:ext>
            </a:extLst>
          </p:cNvPr>
          <p:cNvSpPr txBox="1"/>
          <p:nvPr/>
        </p:nvSpPr>
        <p:spPr>
          <a:xfrm>
            <a:off x="310551" y="1207698"/>
            <a:ext cx="2217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fit 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918462716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37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0874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Practice 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2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5F6C5A-96DD-D14F-9C1D-6FA2293EC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392" y="2357872"/>
            <a:ext cx="8788400" cy="419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46F331-5B9F-FE49-9A77-C634DC6E7771}"/>
              </a:ext>
            </a:extLst>
          </p:cNvPr>
          <p:cNvSpPr txBox="1"/>
          <p:nvPr/>
        </p:nvSpPr>
        <p:spPr>
          <a:xfrm>
            <a:off x="310551" y="1207698"/>
            <a:ext cx="2217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fit 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함수 만들기</a:t>
            </a:r>
          </a:p>
        </p:txBody>
      </p:sp>
    </p:spTree>
    <p:extLst>
      <p:ext uri="{BB962C8B-B14F-4D97-AF65-F5344CB8AC3E}">
        <p14:creationId xmlns:p14="http://schemas.microsoft.com/office/powerpoint/2010/main" val="28063134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501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Computer Vision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이란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?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9F5EE7-FB74-A943-9C42-FC47F342F7B7}"/>
              </a:ext>
            </a:extLst>
          </p:cNvPr>
          <p:cNvGrpSpPr/>
          <p:nvPr/>
        </p:nvGrpSpPr>
        <p:grpSpPr>
          <a:xfrm>
            <a:off x="2850494" y="982519"/>
            <a:ext cx="4140000" cy="4140000"/>
            <a:chOff x="1051631" y="1232931"/>
            <a:chExt cx="4140000" cy="4140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926A0D7-4B1B-724F-B99D-693582EC2534}"/>
                </a:ext>
              </a:extLst>
            </p:cNvPr>
            <p:cNvSpPr/>
            <p:nvPr/>
          </p:nvSpPr>
          <p:spPr>
            <a:xfrm>
              <a:off x="1051631" y="1232931"/>
              <a:ext cx="4140000" cy="414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E4A9C76-0940-A847-9440-5AE8C5AD77B5}"/>
                </a:ext>
              </a:extLst>
            </p:cNvPr>
            <p:cNvSpPr/>
            <p:nvPr/>
          </p:nvSpPr>
          <p:spPr>
            <a:xfrm>
              <a:off x="1771631" y="2672931"/>
              <a:ext cx="2700000" cy="270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93395B2-2A94-DF41-85C0-B50EC383A700}"/>
                </a:ext>
              </a:extLst>
            </p:cNvPr>
            <p:cNvSpPr/>
            <p:nvPr/>
          </p:nvSpPr>
          <p:spPr>
            <a:xfrm>
              <a:off x="2311631" y="3752931"/>
              <a:ext cx="1620000" cy="16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82AF93-5536-EB42-9250-80DBD70A5E94}"/>
                </a:ext>
              </a:extLst>
            </p:cNvPr>
            <p:cNvSpPr txBox="1"/>
            <p:nvPr/>
          </p:nvSpPr>
          <p:spPr>
            <a:xfrm>
              <a:off x="1900527" y="2126065"/>
              <a:ext cx="2442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Artificial Intelligence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ED55D0-32CB-0E4E-974D-FAC9E571555E}"/>
                </a:ext>
              </a:extLst>
            </p:cNvPr>
            <p:cNvSpPr txBox="1"/>
            <p:nvPr/>
          </p:nvSpPr>
          <p:spPr>
            <a:xfrm>
              <a:off x="2041270" y="3373864"/>
              <a:ext cx="2160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Machine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1801375-BC38-A34B-943E-0DB689C94150}"/>
                </a:ext>
              </a:extLst>
            </p:cNvPr>
            <p:cNvSpPr txBox="1"/>
            <p:nvPr/>
          </p:nvSpPr>
          <p:spPr>
            <a:xfrm>
              <a:off x="2221607" y="4390661"/>
              <a:ext cx="1800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Deep Learning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0EB539-8F08-C643-A95C-E6A2E3587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1579" y="1324055"/>
              <a:ext cx="781605" cy="7816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7A644C-CF80-1649-9242-938DF55A6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0517" y="2784728"/>
              <a:ext cx="642224" cy="64222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C6AF99-69F8-814A-8C06-4270ABA66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53731" y="3920730"/>
              <a:ext cx="535795" cy="53579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B1ED879-707A-A745-9BD4-4CCCB54A96F0}"/>
              </a:ext>
            </a:extLst>
          </p:cNvPr>
          <p:cNvSpPr txBox="1"/>
          <p:nvPr/>
        </p:nvSpPr>
        <p:spPr>
          <a:xfrm>
            <a:off x="148904" y="5308309"/>
            <a:ext cx="540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AI</a:t>
            </a:r>
            <a:r>
              <a:rPr lang="en-US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: </a:t>
            </a:r>
            <a:r>
              <a:rPr lang="ko-KR" altLang="en-US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인공적으로 구현한 컴퓨터 프로그램 또는 컴퓨터 시스템이</a:t>
            </a:r>
            <a:endParaRPr lang="en-US" altLang="ko-KR" sz="1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E3D72-E8C6-A944-AEF8-9FC2289E03CE}"/>
              </a:ext>
            </a:extLst>
          </p:cNvPr>
          <p:cNvSpPr txBox="1"/>
          <p:nvPr/>
        </p:nvSpPr>
        <p:spPr>
          <a:xfrm>
            <a:off x="148905" y="5815277"/>
            <a:ext cx="540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ML</a:t>
            </a:r>
            <a:r>
              <a:rPr lang="en-US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: </a:t>
            </a:r>
            <a:r>
              <a:rPr lang="ko-KR" altLang="en-US" sz="14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경험</a:t>
            </a:r>
            <a:r>
              <a:rPr lang="ko-KR" altLang="en-US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통해 자동으로 개선하는 컴퓨터</a:t>
            </a:r>
            <a:endParaRPr lang="en-US" altLang="ko-KR" sz="1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3F9947-28EF-B843-8073-48ADDC08025B}"/>
              </a:ext>
            </a:extLst>
          </p:cNvPr>
          <p:cNvSpPr txBox="1"/>
          <p:nvPr/>
        </p:nvSpPr>
        <p:spPr>
          <a:xfrm>
            <a:off x="148904" y="6273225"/>
            <a:ext cx="5403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DL</a:t>
            </a:r>
            <a:r>
              <a:rPr lang="en-US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: </a:t>
            </a:r>
            <a:r>
              <a:rPr lang="ko-KR" altLang="en-US" sz="14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여러 비선형 </a:t>
            </a:r>
            <a:r>
              <a:rPr lang="ko-KR" altLang="en-US" sz="1400" dirty="0" err="1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변환기법</a:t>
            </a:r>
            <a:r>
              <a:rPr lang="ko-KR" altLang="en-US" sz="1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의</a:t>
            </a:r>
            <a:r>
              <a:rPr lang="ko-KR" altLang="en-US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조합을 통해 높은 수준의 추상화를 시도하는 기계 학습 알고리즘의 집합</a:t>
            </a:r>
            <a:r>
              <a:rPr lang="en-US" altLang="ko-KR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B3A0F23-30F5-BF48-A349-F84982625B18}"/>
              </a:ext>
            </a:extLst>
          </p:cNvPr>
          <p:cNvSpPr/>
          <p:nvPr/>
        </p:nvSpPr>
        <p:spPr>
          <a:xfrm>
            <a:off x="5097337" y="3176540"/>
            <a:ext cx="4266119" cy="2963938"/>
          </a:xfrm>
          <a:prstGeom prst="ellipse">
            <a:avLst/>
          </a:prstGeom>
          <a:solidFill>
            <a:schemeClr val="accent2">
              <a:lumMod val="40000"/>
              <a:lumOff val="60000"/>
              <a:alpha val="33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Computer Vision</a:t>
            </a:r>
            <a:endParaRPr kumimoji="1" lang="ko-KR" altLang="en-US" b="1" dirty="0">
              <a:solidFill>
                <a:srgbClr val="C0000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89BBC0-A7B2-0243-9027-A1DD75202990}"/>
              </a:ext>
            </a:extLst>
          </p:cNvPr>
          <p:cNvSpPr txBox="1"/>
          <p:nvPr/>
        </p:nvSpPr>
        <p:spPr>
          <a:xfrm>
            <a:off x="7811545" y="1510555"/>
            <a:ext cx="193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From Wiki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4DE235-4D31-3A46-BBD6-13EE6394ABD9}"/>
              </a:ext>
            </a:extLst>
          </p:cNvPr>
          <p:cNvSpPr txBox="1"/>
          <p:nvPr/>
        </p:nvSpPr>
        <p:spPr>
          <a:xfrm>
            <a:off x="7941743" y="2072651"/>
            <a:ext cx="3226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인간의 시각이 할 수 몇 가지 일을 수행하는 자율적인 시스템을 만드는 것을 목표로 함</a:t>
            </a:r>
            <a:r>
              <a:rPr kumimoji="1"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363207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4B714C6-4779-7F4E-AA91-1BCECFCEC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3" y="798286"/>
            <a:ext cx="8516379" cy="5144588"/>
          </a:xfrm>
          <a:prstGeom prst="rect">
            <a:avLst/>
          </a:prstGeom>
        </p:spPr>
      </p:pic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5245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Computer Vision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응용분야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929211-6CF3-2A4D-823E-18669605EB1B}"/>
              </a:ext>
            </a:extLst>
          </p:cNvPr>
          <p:cNvSpPr txBox="1"/>
          <p:nvPr/>
        </p:nvSpPr>
        <p:spPr>
          <a:xfrm>
            <a:off x="2596551" y="6107502"/>
            <a:ext cx="380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얼마나 알고 계신가요</a:t>
            </a:r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373073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5245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Computer Vision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응용분야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16E055-16A3-B54D-AF4E-26752D144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58" y="1632359"/>
            <a:ext cx="7951980" cy="5113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C5CBD-158C-B94D-A8D1-6BEF59D19428}"/>
              </a:ext>
            </a:extLst>
          </p:cNvPr>
          <p:cNvSpPr txBox="1"/>
          <p:nvPr/>
        </p:nvSpPr>
        <p:spPr>
          <a:xfrm>
            <a:off x="138023" y="1013522"/>
            <a:ext cx="441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물체 인식 </a:t>
            </a:r>
            <a:r>
              <a:rPr kumimoji="1" lang="en-US" altLang="ko-KR" sz="24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(Object detection)</a:t>
            </a:r>
            <a:endParaRPr kumimoji="1" lang="ko-KR" altLang="en-US" sz="24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5D3019-8A41-3C48-8E3B-54686A0031EB}"/>
              </a:ext>
            </a:extLst>
          </p:cNvPr>
          <p:cNvSpPr txBox="1"/>
          <p:nvPr/>
        </p:nvSpPr>
        <p:spPr>
          <a:xfrm>
            <a:off x="8878651" y="2640201"/>
            <a:ext cx="24416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CCTV</a:t>
            </a:r>
          </a:p>
          <a:p>
            <a:pPr marL="457200" indent="-457200">
              <a:buFont typeface="Wingdings" pitchFamily="2" charset="2"/>
              <a:buChar char="§"/>
            </a:pPr>
            <a:endParaRPr kumimoji="1" lang="en-US" altLang="ko-KR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kumimoji="1" lang="ko-KR" altLang="en-US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자율주행차</a:t>
            </a:r>
            <a:endParaRPr kumimoji="1" lang="en-US" altLang="ko-KR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457200" indent="-457200">
              <a:buFont typeface="Wingdings" pitchFamily="2" charset="2"/>
              <a:buChar char="§"/>
            </a:pPr>
            <a:endParaRPr kumimoji="1" lang="en-US" altLang="ko-KR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의료 영상</a:t>
            </a:r>
            <a:endParaRPr kumimoji="1" lang="en-US" altLang="ko-KR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796128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76804F3E-98F6-B043-AFA5-B32503A14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958" y="5338267"/>
            <a:ext cx="1590548" cy="1272438"/>
          </a:xfrm>
          <a:prstGeom prst="rect">
            <a:avLst/>
          </a:prstGeom>
        </p:spPr>
      </p:pic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5245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Computer Vision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응용분야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C5CBD-158C-B94D-A8D1-6BEF59D19428}"/>
              </a:ext>
            </a:extLst>
          </p:cNvPr>
          <p:cNvSpPr txBox="1"/>
          <p:nvPr/>
        </p:nvSpPr>
        <p:spPr>
          <a:xfrm>
            <a:off x="138023" y="1013522"/>
            <a:ext cx="441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물체 인식 </a:t>
            </a:r>
            <a:r>
              <a:rPr kumimoji="1" lang="en-US" altLang="ko-KR" sz="24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(Object detection)</a:t>
            </a:r>
            <a:endParaRPr kumimoji="1" lang="ko-KR" altLang="en-US" sz="24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DF9295-7EC9-DB44-96C5-01247D6EE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31" y="1594806"/>
            <a:ext cx="7181233" cy="25849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2CF465-8D23-CA4B-9281-E1C66BBE1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79" y="4299355"/>
            <a:ext cx="6803136" cy="24547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8B6F2A-8C78-EF43-9E6F-C53B109BBD27}"/>
              </a:ext>
            </a:extLst>
          </p:cNvPr>
          <p:cNvSpPr txBox="1"/>
          <p:nvPr/>
        </p:nvSpPr>
        <p:spPr>
          <a:xfrm>
            <a:off x="8129016" y="2176272"/>
            <a:ext cx="2085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자율 </a:t>
            </a:r>
            <a:r>
              <a:rPr kumimoji="1" lang="ko-KR" altLang="en-US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주행차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DF090-197A-B84B-A157-C6FB4AC7A110}"/>
              </a:ext>
            </a:extLst>
          </p:cNvPr>
          <p:cNvSpPr txBox="1"/>
          <p:nvPr/>
        </p:nvSpPr>
        <p:spPr>
          <a:xfrm>
            <a:off x="8129015" y="5076657"/>
            <a:ext cx="2085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무인 편의점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54F28B-A1FD-4B40-8FA0-7280573ACC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232" y="2699492"/>
            <a:ext cx="1778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1697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5245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Computer Vision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응용분야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9C5CBD-158C-B94D-A8D1-6BEF59D19428}"/>
              </a:ext>
            </a:extLst>
          </p:cNvPr>
          <p:cNvSpPr txBox="1"/>
          <p:nvPr/>
        </p:nvSpPr>
        <p:spPr>
          <a:xfrm>
            <a:off x="138023" y="1013522"/>
            <a:ext cx="58174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OCR: Optimal Character Recognition</a:t>
            </a:r>
          </a:p>
          <a:p>
            <a:r>
              <a:rPr kumimoji="1" lang="ko-KR" altLang="en-US" sz="2000" b="1" dirty="0">
                <a:solidFill>
                  <a:schemeClr val="bg2">
                    <a:lumMod val="50000"/>
                  </a:scheme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*</a:t>
            </a:r>
            <a:r>
              <a:rPr kumimoji="1"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NLP</a:t>
            </a:r>
            <a:r>
              <a:rPr kumimoji="1" lang="ko-KR" altLang="en-US" sz="2000" b="1" dirty="0" err="1">
                <a:solidFill>
                  <a:schemeClr val="bg2">
                    <a:lumMod val="50000"/>
                  </a:scheme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와의</a:t>
            </a:r>
            <a:r>
              <a:rPr kumimoji="1" lang="ko-KR" altLang="en-US" sz="2000" b="1" dirty="0">
                <a:solidFill>
                  <a:schemeClr val="bg2">
                    <a:lumMod val="50000"/>
                  </a:scheme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결합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667D30-7F51-2749-81EC-CE8354C27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82" y="2250417"/>
            <a:ext cx="44450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05ECB5-71D4-7A4F-B30E-0813AC3332D6}"/>
              </a:ext>
            </a:extLst>
          </p:cNvPr>
          <p:cNvSpPr txBox="1"/>
          <p:nvPr/>
        </p:nvSpPr>
        <p:spPr>
          <a:xfrm>
            <a:off x="6773069" y="3202113"/>
            <a:ext cx="38363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영수증 속 가격 정보</a:t>
            </a:r>
            <a:endParaRPr kumimoji="1" lang="en-US" altLang="ko-KR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음식점 </a:t>
            </a:r>
            <a:r>
              <a:rPr kumimoji="1" lang="ko-KR" altLang="en-US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메뉴판</a:t>
            </a:r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번역</a:t>
            </a:r>
            <a:endParaRPr kumimoji="1" lang="en-US" altLang="ko-KR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C317D3-F877-CE47-8D44-5BD42EF04FC2}"/>
              </a:ext>
            </a:extLst>
          </p:cNvPr>
          <p:cNvSpPr txBox="1"/>
          <p:nvPr/>
        </p:nvSpPr>
        <p:spPr>
          <a:xfrm>
            <a:off x="158758" y="5831457"/>
            <a:ext cx="9566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사진 속의 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의미있는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(meaningful)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것을 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추출해내어서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인식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(detect)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하고 해석함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A9CA381-4A4D-DF4C-AC40-F67B6A364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914" y="236688"/>
            <a:ext cx="2965327" cy="25803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469324-3160-334A-812E-86E019676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6744" y="91440"/>
            <a:ext cx="1163440" cy="59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5896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 -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85000"/>
            <a:lumOff val="15000"/>
          </a:schemeClr>
        </a:solidFill>
        <a:ln>
          <a:noFill/>
        </a:ln>
      </a:spPr>
      <a:bodyPr rtlCol="0" anchor="ctr"/>
      <a:lstStyle>
        <a:defPPr algn="ctr">
          <a:defRPr dirty="0" smtClean="0">
            <a:latin typeface="苹方 中等"/>
            <a:ea typeface="苹方 中等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800" dirty="0" smtClean="0">
            <a:latin typeface="苹方 中等"/>
            <a:ea typeface="苹方 中等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1046</Words>
  <Application>Microsoft Macintosh PowerPoint</Application>
  <PresentationFormat>와이드스크린</PresentationFormat>
  <Paragraphs>290</Paragraphs>
  <Slides>46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9" baseType="lpstr">
      <vt:lpstr>나눔스퀘어 ExtraBold</vt:lpstr>
      <vt:lpstr>맑은 고딕</vt:lpstr>
      <vt:lpstr>思源黑体 CN Heavy</vt:lpstr>
      <vt:lpstr>思源黑体 CN Light</vt:lpstr>
      <vt:lpstr>苹方 粗体</vt:lpstr>
      <vt:lpstr>苹方 中等</vt:lpstr>
      <vt:lpstr>苹方 细体</vt:lpstr>
      <vt:lpstr>等线</vt:lpstr>
      <vt:lpstr>等线 Light</vt:lpstr>
      <vt:lpstr>Arial</vt:lpstr>
      <vt:lpstr>Cambria Math</vt:lpstr>
      <vt:lpstr>Wingdings</vt:lpstr>
      <vt:lpstr>office 테마 - 2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(주)콘텐츠테이크아웃</Manager>
  <Company>(주)콘텐츠테이크아웃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(주)콘텐츠테이크아웃</dc:title>
  <dc:subject>(주)콘텐츠테이크아웃</dc:subject>
  <dc:creator>(주)콘텐츠테이크아웃</dc:creator>
  <cp:keywords>(주)콘텐츠테이크아웃</cp:keywords>
  <dc:description>V51V55V33Ab168Ab169Aa87Aa87Aa87Aa87Aa33Aa33Aa33Aa33Aa56V33Aa56Ab169Ab169V55Ab169V33Aa56Ab169JVAaJVAaAaAdVAaJVAaAbAbAbAbAbAbAbAbAa162VAaAaRAaVAaJAaVAaJAaVAaJVAaAaRAa54Aa54Aa55Aa55V165V165V165V165JJJJJVAaVAaAa126Aa126Aa126Aa126V165V165V165V165L116L118JJJJAyAa95Aa95AaAzAaAaAaVAaV55Ab169V33Aa56Ab169AaJJJAaJAaAaAaAaAaAaAaAaJAaAgAa95Aa163R33VAaAaAa162V33Aa95R55Aa54Aa162Aa95Aa95V95V95V54Aa95Ah51Az54RAa95Aa95Aa95VAaR33R33R33Ay33Ay33Ay33Aa87Aa86Aa95Aa95V33V33V33Aa54R54Aa95Aa54Aa95V33R53R58R55V55Ab169V33Aa56Ab169V33V33Aa95Aa95R55R54V33Aa56V33Aa95V33Aa95AbJJJAbJV54Aa56Aa95Aa95V33V33Aa126Aa95Aa95V33R54Aa117Aa51V33Aa95Aa95Aa95Aa95R55R55R55R55Aa118V55Ab169V33Aa56Ab169Aa95Aa95Aa95V33V33V33L33L33V33V33V33V33Aa56Aa51V33V55V55V55V55L162D162Aa95AaVAaAa95V169V33V33V33Aa95Aa95Aa95V33D33D33D33AaRV51V33Ab168Aa55QAaVAaVVAaAaAaAaAaLAaVQQAaVAaVAaAaAaAaLAaAaAaVAcAaAaAaAaL</dc:description>
  <cp:lastModifiedBy>Microsoft Office User</cp:lastModifiedBy>
  <cp:revision>65</cp:revision>
  <dcterms:created xsi:type="dcterms:W3CDTF">2019-08-20T09:53:04Z</dcterms:created>
  <dcterms:modified xsi:type="dcterms:W3CDTF">2021-06-27T14:51:43Z</dcterms:modified>
  <cp:category>(주)콘텐츠테이크아웃</cp:category>
  <cp:contentStatus>(주)콘텐츠테이크아웃</cp:contentStatus>
  <cp:version>1000.0000.01</cp:version>
</cp:coreProperties>
</file>